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21" d="100"/>
          <a:sy n="121" d="100"/>
        </p:scale>
        <p:origin x="-108" y="-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dirty="0"/>
              <a:t>12/21/2020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077AC7D-3B4E-49A7-BE14-499165A22A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5931" y="670034"/>
            <a:ext cx="9034682" cy="3476297"/>
          </a:xfrm>
        </p:spPr>
        <p:txBody>
          <a:bodyPr/>
          <a:lstStyle/>
          <a:p>
            <a:r>
              <a:rPr lang="uk-UA" sz="2800" b="1" dirty="0" smtClean="0"/>
              <a:t>Вінницький </a:t>
            </a:r>
            <a:r>
              <a:rPr lang="uk-UA" sz="2800" b="1" dirty="0"/>
              <a:t>національний медичний університет ім. М.І. Пирогова</a:t>
            </a:r>
            <a:br>
              <a:rPr lang="uk-UA" sz="2800" b="1" dirty="0"/>
            </a:br>
            <a:r>
              <a:rPr lang="uk-UA" sz="2800" b="1" dirty="0"/>
              <a:t>Кафедра клінічної фармації та клінічної </a:t>
            </a:r>
            <a:r>
              <a:rPr lang="uk-UA" sz="2800" b="1" dirty="0" smtClean="0"/>
              <a:t>фармакології</a:t>
            </a:r>
            <a:br>
              <a:rPr lang="uk-UA" sz="2800" b="1" dirty="0" smtClean="0"/>
            </a:br>
            <a:r>
              <a:rPr lang="uk-UA" sz="2800" b="1" dirty="0"/>
              <a:t/>
            </a:r>
            <a:br>
              <a:rPr lang="uk-UA" sz="2800" b="1" dirty="0"/>
            </a:br>
            <a:r>
              <a:rPr lang="uk-UA" sz="3600" b="1" dirty="0"/>
              <a:t>ЕЛЕКТИВНИЙ КУРС ДЛЯ </a:t>
            </a:r>
            <a:r>
              <a:rPr lang="uk-UA" sz="3600" b="1" dirty="0" smtClean="0"/>
              <a:t>СТУДЕНТІВ</a:t>
            </a:r>
            <a:r>
              <a:rPr lang="uk-UA" sz="4000" b="1" dirty="0"/>
              <a:t/>
            </a:r>
            <a:br>
              <a:rPr lang="uk-UA" sz="4000" b="1" dirty="0"/>
            </a:br>
            <a:endParaRPr lang="ru-RU" sz="40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061F70ED-BA76-46CB-9B53-21001384B3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0231" y="3799490"/>
            <a:ext cx="10740128" cy="1752599"/>
          </a:xfrm>
        </p:spPr>
        <p:txBody>
          <a:bodyPr>
            <a:normAutofit/>
          </a:bodyPr>
          <a:lstStyle/>
          <a:p>
            <a:r>
              <a:rPr lang="uk-UA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Клінічна фармакологія в кардіології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ertain heart medications can impact ovarian cancer progress |  TheHealthSite.com">
            <a:extLst>
              <a:ext uri="{FF2B5EF4-FFF2-40B4-BE49-F238E27FC236}">
                <a16:creationId xmlns="" xmlns:a16="http://schemas.microsoft.com/office/drawing/2014/main" id="{B5D15035-5863-4716-AE9E-9727BDC221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8415" y="0"/>
            <a:ext cx="3063585" cy="172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0061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87CFCAB-16B5-4005-930C-EDAB4CA4A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АКТУАЛЬНІСТЬ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C4CC06B-3FF7-4D8D-8510-952ABF3B3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394692"/>
            <a:ext cx="10442577" cy="4853708"/>
          </a:xfrm>
        </p:spPr>
        <p:txBody>
          <a:bodyPr>
            <a:normAutofit fontScale="92500" lnSpcReduction="20000"/>
          </a:bodyPr>
          <a:lstStyle/>
          <a:p>
            <a:pPr fontAlgn="base">
              <a:lnSpc>
                <a:spcPct val="120000"/>
              </a:lnSpc>
            </a:pPr>
            <a:r>
              <a:rPr lang="uk-UA" sz="2400" dirty="0"/>
              <a:t>Серцево-судинні захворювання – це основна причина смерті </a:t>
            </a:r>
            <a:endParaRPr lang="uk-UA" sz="2400" dirty="0" smtClean="0"/>
          </a:p>
          <a:p>
            <a:pPr marL="0" indent="0" fontAlgn="base">
              <a:lnSpc>
                <a:spcPct val="120000"/>
              </a:lnSpc>
              <a:buNone/>
            </a:pPr>
            <a:r>
              <a:rPr lang="uk-UA" sz="2400" dirty="0" smtClean="0"/>
              <a:t>у </a:t>
            </a:r>
            <a:r>
              <a:rPr lang="uk-UA" sz="2400" dirty="0"/>
              <a:t>всьому світі. Більшість із цих смертей можна попередити, якщо вчасно виявити фактори ризику, такі як артеріальна гіпертензія та </a:t>
            </a:r>
            <a:r>
              <a:rPr lang="uk-UA" sz="2400" dirty="0" err="1"/>
              <a:t>гіперліпідемія</a:t>
            </a:r>
            <a:r>
              <a:rPr lang="uk-UA" sz="2400" dirty="0"/>
              <a:t>, і розпочати відповідне лікування.</a:t>
            </a:r>
          </a:p>
          <a:p>
            <a:pPr>
              <a:lnSpc>
                <a:spcPct val="120000"/>
              </a:lnSpc>
            </a:pPr>
            <a:r>
              <a:rPr lang="uk-UA" sz="2400" dirty="0"/>
              <a:t>У фармакотерапії кардіологічних хворих застосовують </a:t>
            </a:r>
            <a:r>
              <a:rPr lang="uk-UA" sz="2400" dirty="0" smtClean="0"/>
              <a:t>значну </a:t>
            </a:r>
            <a:r>
              <a:rPr lang="uk-UA" sz="2400" dirty="0"/>
              <a:t>кількість лікарських засобів. Це призводить до певних труднощів вибору найбільш раціональної та безпечної схеми лікування. Особливу складність серед кардіологічних пацієнтів </a:t>
            </a:r>
            <a:r>
              <a:rPr lang="uk-UA" sz="2400" dirty="0" smtClean="0"/>
              <a:t>мають </a:t>
            </a:r>
            <a:r>
              <a:rPr lang="uk-UA" sz="2400" dirty="0" err="1" smtClean="0"/>
              <a:t>коморбідні</a:t>
            </a:r>
            <a:r>
              <a:rPr lang="uk-UA" sz="2400" dirty="0" smtClean="0"/>
              <a:t> </a:t>
            </a:r>
            <a:r>
              <a:rPr lang="uk-UA" sz="2400" dirty="0"/>
              <a:t>хворі, у яких слід враховувати ризик </a:t>
            </a:r>
            <a:r>
              <a:rPr lang="uk-UA" sz="2400" dirty="0" err="1"/>
              <a:t>міжлікарської</a:t>
            </a:r>
            <a:r>
              <a:rPr lang="uk-UA" sz="2400" dirty="0"/>
              <a:t> взаємодії, ниркову чи печінкову функції.</a:t>
            </a:r>
          </a:p>
          <a:p>
            <a:pPr>
              <a:lnSpc>
                <a:spcPct val="120000"/>
              </a:lnSpc>
            </a:pPr>
            <a:r>
              <a:rPr lang="uk-UA" sz="2400" dirty="0"/>
              <a:t>Саме глибоке розуміння тонкощів клініко-фармакологічних аспектів різних груп ЛЗ допомагає зорієнтуватися серед десятків тисяч препаратів і сотень фармакологічних груп</a:t>
            </a:r>
          </a:p>
          <a:p>
            <a:pPr>
              <a:lnSpc>
                <a:spcPct val="120000"/>
              </a:lnSpc>
            </a:pP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767966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87CFCAB-16B5-4005-930C-EDAB4CA4A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ЦІЛЬ ЗАНЯТЬ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C4CC06B-3FF7-4D8D-8510-952ABF3B3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394692"/>
            <a:ext cx="10626870" cy="48537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dirty="0"/>
              <a:t>з позиції раціонального клініко-фармакологічного підходу надати студенту найбільш важливі аспекти вибору препаратів для лікування і профілактики серцево-судинних захворювань з метою зниження захворюваності, </a:t>
            </a:r>
            <a:r>
              <a:rPr lang="uk-UA" sz="3200" dirty="0" smtClean="0"/>
              <a:t>інвалідності   та смертності </a:t>
            </a:r>
          </a:p>
          <a:p>
            <a:pPr marL="0" indent="0">
              <a:buNone/>
            </a:pPr>
            <a:r>
              <a:rPr lang="uk-UA" sz="3200" dirty="0" smtClean="0"/>
              <a:t>на </a:t>
            </a:r>
            <a:r>
              <a:rPr lang="uk-UA" sz="3200" dirty="0"/>
              <a:t>різних етапах надання медичної допомоги </a:t>
            </a:r>
          </a:p>
        </p:txBody>
      </p:sp>
    </p:spTree>
    <p:extLst>
      <p:ext uri="{BB962C8B-B14F-4D97-AF65-F5344CB8AC3E}">
        <p14:creationId xmlns:p14="http://schemas.microsoft.com/office/powerpoint/2010/main" val="2581762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ACABF9-E19E-4A93-917C-5C2B22BAB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МЕТА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F609888-1787-45DC-862C-544DE14824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8"/>
            <a:ext cx="10663815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dirty="0"/>
              <a:t>Навчити студентів раціонального вибору ЛЗ </a:t>
            </a:r>
            <a:endParaRPr lang="uk-UA" sz="3200" dirty="0" smtClean="0"/>
          </a:p>
          <a:p>
            <a:pPr marL="0" indent="0">
              <a:buNone/>
            </a:pPr>
            <a:r>
              <a:rPr lang="uk-UA" sz="3200" dirty="0" smtClean="0"/>
              <a:t>у </a:t>
            </a:r>
            <a:r>
              <a:rPr lang="uk-UA" sz="3200" dirty="0"/>
              <a:t>кардіологічних хворих з </a:t>
            </a:r>
            <a:r>
              <a:rPr lang="uk-UA" sz="3200" dirty="0" smtClean="0"/>
              <a:t>урахуванням </a:t>
            </a:r>
            <a:r>
              <a:rPr lang="uk-UA" sz="3200" dirty="0" err="1"/>
              <a:t>фармакокінетичних</a:t>
            </a:r>
            <a:r>
              <a:rPr lang="uk-UA" sz="3200" dirty="0"/>
              <a:t>, </a:t>
            </a:r>
            <a:r>
              <a:rPr lang="uk-UA" sz="3200" dirty="0" err="1"/>
              <a:t>фармакодинамічних</a:t>
            </a:r>
            <a:r>
              <a:rPr lang="uk-UA" sz="3200" dirty="0"/>
              <a:t>, </a:t>
            </a:r>
            <a:r>
              <a:rPr lang="uk-UA" sz="3200" dirty="0" err="1"/>
              <a:t>фармакогенетичних</a:t>
            </a:r>
            <a:r>
              <a:rPr lang="uk-UA" sz="3200" dirty="0"/>
              <a:t>, </a:t>
            </a:r>
            <a:r>
              <a:rPr lang="uk-UA" sz="3200" dirty="0" err="1"/>
              <a:t>фармакоекономічних</a:t>
            </a:r>
            <a:r>
              <a:rPr lang="uk-UA" sz="3200" dirty="0"/>
              <a:t> особливостей препаратів, контролю ефективності та безпеки такої терапії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566750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ACABF9-E19E-4A93-917C-5C2B22BAB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ПРЕДМЕТ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F609888-1787-45DC-862C-544DE14824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4839" y="1591100"/>
            <a:ext cx="10663815" cy="4195481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uk-UA" sz="3200" dirty="0"/>
              <a:t>Клінічна фармакологія різних г</a:t>
            </a:r>
            <a:r>
              <a:rPr lang="ru-RU" sz="3200" dirty="0" err="1"/>
              <a:t>руп</a:t>
            </a:r>
            <a:r>
              <a:rPr lang="ru-RU" sz="3200" dirty="0"/>
              <a:t> ЛЗ, </a:t>
            </a:r>
            <a:r>
              <a:rPr lang="ru-RU" sz="3200" dirty="0" err="1"/>
              <a:t>що</a:t>
            </a:r>
            <a:r>
              <a:rPr lang="ru-RU" sz="3200" dirty="0"/>
              <a:t> </a:t>
            </a:r>
            <a:r>
              <a:rPr lang="ru-RU" sz="3200" dirty="0" err="1"/>
              <a:t>застосовують</a:t>
            </a:r>
            <a:r>
              <a:rPr lang="ru-RU" sz="3200" dirty="0"/>
              <a:t> у </a:t>
            </a:r>
            <a:r>
              <a:rPr lang="ru-RU" sz="3200" dirty="0" err="1"/>
              <a:t>лікуванні</a:t>
            </a:r>
            <a:r>
              <a:rPr lang="ru-RU" sz="3200" dirty="0"/>
              <a:t> </a:t>
            </a:r>
            <a:r>
              <a:rPr lang="ru-RU" sz="3200" dirty="0" err="1"/>
              <a:t>серцево-судинних</a:t>
            </a:r>
            <a:r>
              <a:rPr lang="ru-RU" sz="3200" dirty="0"/>
              <a:t> </a:t>
            </a:r>
            <a:r>
              <a:rPr lang="ru-RU" sz="3200" dirty="0" err="1"/>
              <a:t>захворювань</a:t>
            </a:r>
            <a:endParaRPr lang="ru-RU" sz="3200" dirty="0"/>
          </a:p>
          <a:p>
            <a:pPr>
              <a:buFont typeface="Wingdings" panose="05000000000000000000" pitchFamily="2" charset="2"/>
              <a:buChar char="§"/>
            </a:pPr>
            <a:r>
              <a:rPr lang="uk-UA" sz="3200" dirty="0"/>
              <a:t>Розширення та вдосконалення навичок і маніпуляцій при виборі раціональної фармакотерапії в кардіології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dirty="0"/>
              <a:t>Систематизація даних доказових досліджень з метою використання в клінічній практиці на різних етапах надання допомоги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062867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ACABF9-E19E-4A93-917C-5C2B22BAB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СТУДЕНТ ПОВИНЕН ЗНАТИ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F609888-1787-45DC-862C-544DE14824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4839" y="1591100"/>
            <a:ext cx="10663815" cy="4814182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uk-UA" sz="3200" dirty="0"/>
              <a:t>Клінічну фармакологію різних г</a:t>
            </a:r>
            <a:r>
              <a:rPr lang="ru-RU" sz="3200" dirty="0" err="1"/>
              <a:t>руп</a:t>
            </a:r>
            <a:r>
              <a:rPr lang="ru-RU" sz="3200" dirty="0"/>
              <a:t> ЛЗ, </a:t>
            </a:r>
            <a:r>
              <a:rPr lang="ru-RU" sz="3200" dirty="0" err="1"/>
              <a:t>що</a:t>
            </a:r>
            <a:r>
              <a:rPr lang="ru-RU" sz="3200" dirty="0"/>
              <a:t> </a:t>
            </a:r>
            <a:r>
              <a:rPr lang="ru-RU" sz="3200" dirty="0" err="1"/>
              <a:t>застосовують</a:t>
            </a:r>
            <a:r>
              <a:rPr lang="ru-RU" sz="3200" dirty="0"/>
              <a:t> у </a:t>
            </a:r>
            <a:r>
              <a:rPr lang="ru-RU" sz="3200" dirty="0" err="1"/>
              <a:t>лікуванні</a:t>
            </a:r>
            <a:r>
              <a:rPr lang="ru-RU" sz="3200" dirty="0"/>
              <a:t> </a:t>
            </a:r>
            <a:r>
              <a:rPr lang="ru-RU" sz="3200" dirty="0" err="1"/>
              <a:t>серцево-судинних</a:t>
            </a:r>
            <a:r>
              <a:rPr lang="ru-RU" sz="3200" dirty="0"/>
              <a:t> </a:t>
            </a:r>
            <a:r>
              <a:rPr lang="ru-RU" sz="3200" dirty="0" err="1"/>
              <a:t>захворювань</a:t>
            </a:r>
            <a:endParaRPr lang="ru-RU" sz="3200" dirty="0"/>
          </a:p>
          <a:p>
            <a:pPr>
              <a:buFont typeface="Wingdings" panose="05000000000000000000" pitchFamily="2" charset="2"/>
              <a:buChar char="§"/>
            </a:pPr>
            <a:r>
              <a:rPr lang="uk-UA" sz="3200" dirty="0"/>
              <a:t>Механізми фармакологічної дії, основні та додаткові фармакологічні ефекти певних груп ЛЗ та окремих препаратів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dirty="0"/>
              <a:t>Особливості фармакокінетики та їх значення для вибору препаратів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dirty="0"/>
              <a:t>Показання до застосування з урахуванням даних, що отримані при проведенні мета-аналізів, у </a:t>
            </a:r>
            <a:r>
              <a:rPr lang="uk-UA" sz="3200" dirty="0" err="1"/>
              <a:t>багатоцентрових</a:t>
            </a:r>
            <a:r>
              <a:rPr lang="uk-UA" sz="3200" dirty="0"/>
              <a:t> контрольованих дослідженнях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dirty="0"/>
              <a:t>Оцінку ефективності обраних препаратів, </a:t>
            </a:r>
            <a:r>
              <a:rPr lang="uk-UA" sz="3200" dirty="0" err="1"/>
              <a:t>дозові</a:t>
            </a:r>
            <a:r>
              <a:rPr lang="uk-UA" sz="3200" dirty="0"/>
              <a:t> режими у осіб різних вікових груп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dirty="0"/>
              <a:t>Оцінку безпеки застосування, заходи профілактики і лікування при появі побічних реакцій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dirty="0"/>
              <a:t>Абсолютні та відносні протипоказання до ЛЗ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200" dirty="0"/>
              <a:t>Значимі варіанти </a:t>
            </a:r>
            <a:r>
              <a:rPr lang="uk-UA" sz="3200" dirty="0" err="1"/>
              <a:t>міжлікарської</a:t>
            </a:r>
            <a:r>
              <a:rPr lang="uk-UA" sz="3200" dirty="0"/>
              <a:t> взаємодії при застосування кардіологічних засобів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4154236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1689D7E-6B66-47CB-9D46-CDCFBA3D5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СТУДЕНТ ПОВИНЕН УМІТИ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6C763F8-3C2D-4885-A68D-C273DB453D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182255"/>
            <a:ext cx="10709997" cy="5066144"/>
          </a:xfrm>
        </p:spPr>
        <p:txBody>
          <a:bodyPr>
            <a:normAutofit lnSpcReduction="10000"/>
          </a:bodyPr>
          <a:lstStyle/>
          <a:p>
            <a:pPr lvl="0"/>
            <a:r>
              <a:rPr lang="uk-UA" dirty="0"/>
              <a:t>дотримуватись правил етики та деонтології, вирішувати комплекс задач, пов’язаних із взаєминами лікаря, клінічного </a:t>
            </a:r>
            <a:r>
              <a:rPr lang="uk-UA" dirty="0" err="1"/>
              <a:t>фармацевта</a:t>
            </a:r>
            <a:r>
              <a:rPr lang="uk-UA" dirty="0"/>
              <a:t> і кардіологічного пацієнта</a:t>
            </a:r>
          </a:p>
          <a:p>
            <a:pPr lvl="0"/>
            <a:r>
              <a:rPr lang="uk-UA" dirty="0"/>
              <a:t>аналізувати результати спостережень фармакокінетики та </a:t>
            </a:r>
            <a:r>
              <a:rPr lang="uk-UA" dirty="0" err="1"/>
              <a:t>фармакодинаміки</a:t>
            </a:r>
            <a:r>
              <a:rPr lang="uk-UA" dirty="0"/>
              <a:t> ЛЗ;</a:t>
            </a:r>
          </a:p>
          <a:p>
            <a:pPr lvl="0"/>
            <a:r>
              <a:rPr lang="uk-UA" dirty="0"/>
              <a:t>вибирати необхідний комплекс методів спостереження для оцінки </a:t>
            </a:r>
            <a:r>
              <a:rPr lang="uk-UA" dirty="0" err="1"/>
              <a:t>фармакодинамічних</a:t>
            </a:r>
            <a:r>
              <a:rPr lang="uk-UA" dirty="0"/>
              <a:t> ефектів ЛЗ і інтерпретувати отримані дані або вибирати методи адекватного контролю за ефективністю та безпекою лікування;</a:t>
            </a:r>
          </a:p>
          <a:p>
            <a:pPr lvl="0"/>
            <a:r>
              <a:rPr lang="uk-UA" dirty="0"/>
              <a:t>передбачити ризик розвитку побічної дії ЛЗ;</a:t>
            </a:r>
          </a:p>
          <a:p>
            <a:pPr lvl="0"/>
            <a:r>
              <a:rPr lang="uk-UA" dirty="0"/>
              <a:t>заповнювати карту-повідомлення (форма 137/о) про побічну дію лікарських засобів;</a:t>
            </a:r>
          </a:p>
          <a:p>
            <a:pPr lvl="0"/>
            <a:r>
              <a:rPr lang="uk-UA" dirty="0"/>
              <a:t>проводити адекватний вибір та призначати найбільш ефективні та безпечні ЛЗ у осіб із серцево-судинними захворюваннями і </a:t>
            </a:r>
            <a:r>
              <a:rPr lang="uk-UA" dirty="0" err="1"/>
              <a:t>коморбідними</a:t>
            </a:r>
            <a:r>
              <a:rPr lang="uk-UA" dirty="0"/>
              <a:t> станами</a:t>
            </a:r>
          </a:p>
          <a:p>
            <a:pPr lvl="0"/>
            <a:r>
              <a:rPr lang="uk-UA" dirty="0"/>
              <a:t>визначати оптимальний режим дозування, вибирати лікарську форму, кратність та тривалість введення ЛЗ для лікування осіб різного віку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9686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8D75DE1-BBCF-4205-B86B-14F8DAF16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400" dirty="0">
                <a:solidFill>
                  <a:schemeClr val="tx1"/>
                </a:solidFill>
              </a:rPr>
              <a:t>Для досягнення мети необхідно вирішити наступні питання</a:t>
            </a:r>
            <a:r>
              <a:rPr lang="uk-UA" sz="4800" dirty="0">
                <a:solidFill>
                  <a:schemeClr val="tx1"/>
                </a:solidFill>
              </a:rPr>
              <a:t>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E8897F7-A6B8-4481-8045-9ABE16393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5091" y="2062155"/>
            <a:ext cx="10871889" cy="4195481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uk-UA" dirty="0"/>
              <a:t>Особливості механізму дії та певні фармакологічні ефекти препаратів у кардіологічних хворих</a:t>
            </a:r>
          </a:p>
          <a:p>
            <a:pPr lvl="0"/>
            <a:r>
              <a:rPr lang="uk-UA" dirty="0"/>
              <a:t>Підходи до вибору окремих кардіологічних засобів з урахування </a:t>
            </a:r>
            <a:r>
              <a:rPr lang="uk-UA" dirty="0" err="1"/>
              <a:t>фармакокінетичних</a:t>
            </a:r>
            <a:r>
              <a:rPr lang="uk-UA" dirty="0"/>
              <a:t> аспектів</a:t>
            </a:r>
          </a:p>
          <a:p>
            <a:pPr lvl="0"/>
            <a:r>
              <a:rPr lang="uk-UA" dirty="0"/>
              <a:t>Правильність розрахунку дози препаратів залежно від мети лікування і вікової групи</a:t>
            </a:r>
          </a:p>
          <a:p>
            <a:pPr lvl="0"/>
            <a:r>
              <a:rPr lang="uk-UA" dirty="0"/>
              <a:t>Моніторинг контролю ефективності ЛЗ та аналіз причин резистентності до терапії</a:t>
            </a:r>
          </a:p>
          <a:p>
            <a:pPr lvl="0"/>
            <a:r>
              <a:rPr lang="uk-UA" dirty="0"/>
              <a:t>Причини розвитку побічних реакцій обумовлені особливостями пацієнта чи фармакологічного засобу</a:t>
            </a:r>
          </a:p>
          <a:p>
            <a:pPr lvl="0"/>
            <a:r>
              <a:rPr lang="uk-UA" dirty="0"/>
              <a:t>Моніторинг побічних реакцій – клінічний, лабораторний чи інструментальний</a:t>
            </a:r>
          </a:p>
          <a:p>
            <a:pPr lvl="0"/>
            <a:r>
              <a:rPr lang="uk-UA" dirty="0"/>
              <a:t>Тактику лікаря в разі наявності дисфункції інших органів і систем</a:t>
            </a:r>
          </a:p>
          <a:p>
            <a:pPr lvl="0"/>
            <a:r>
              <a:rPr lang="uk-UA" dirty="0"/>
              <a:t>Причини небажаних варіантів </a:t>
            </a:r>
            <a:r>
              <a:rPr lang="uk-UA" dirty="0" err="1"/>
              <a:t>міжлікарської</a:t>
            </a:r>
            <a:r>
              <a:rPr lang="uk-UA" dirty="0"/>
              <a:t> взаємодії та заходи для їх контролю і профілактики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5820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0" y="1209463"/>
            <a:ext cx="10823028" cy="4195481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uk-UA" sz="3600" b="1" dirty="0"/>
              <a:t>На вивчення дисципліни відводиться 30 год</a:t>
            </a:r>
            <a:r>
              <a:rPr lang="uk-UA" sz="3600" b="1" dirty="0" smtClean="0"/>
              <a:t>.</a:t>
            </a:r>
          </a:p>
          <a:p>
            <a:pPr marL="45720" indent="0">
              <a:buNone/>
            </a:pPr>
            <a:endParaRPr lang="uk-UA" sz="3600" b="1" dirty="0"/>
          </a:p>
          <a:p>
            <a:r>
              <a:rPr lang="uk-UA" sz="3600" dirty="0"/>
              <a:t>60% аудиторних годин</a:t>
            </a:r>
          </a:p>
          <a:p>
            <a:r>
              <a:rPr lang="uk-UA" sz="3600" dirty="0"/>
              <a:t>40% - самостійна робота студента</a:t>
            </a:r>
          </a:p>
          <a:p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3892126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837958" cy="1400530"/>
          </a:xfrm>
        </p:spPr>
        <p:txBody>
          <a:bodyPr/>
          <a:lstStyle/>
          <a:p>
            <a:r>
              <a:rPr lang="uk-UA" sz="3600" b="1" dirty="0"/>
              <a:t>Література, створена кафедрою для викладання предмету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877" y="2052638"/>
            <a:ext cx="6154022" cy="4195762"/>
          </a:xfrm>
        </p:spPr>
      </p:pic>
    </p:spTree>
    <p:extLst>
      <p:ext uri="{BB962C8B-B14F-4D97-AF65-F5344CB8AC3E}">
        <p14:creationId xmlns:p14="http://schemas.microsoft.com/office/powerpoint/2010/main" val="31150949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125</TotalTime>
  <Words>537</Words>
  <Application>Microsoft Office PowerPoint</Application>
  <PresentationFormat>Произвольный</PresentationFormat>
  <Paragraphs>48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Ион</vt:lpstr>
      <vt:lpstr>Вінницький національний медичний університет ім. М.І. Пирогова Кафедра клінічної фармації та клінічної фармакології  ЕЛЕКТИВНИЙ КУРС ДЛЯ СТУДЕНТІВ </vt:lpstr>
      <vt:lpstr>АКТУАЛЬНІСТЬ</vt:lpstr>
      <vt:lpstr>ЦІЛЬ ЗАНЯТЬ</vt:lpstr>
      <vt:lpstr>МЕТА</vt:lpstr>
      <vt:lpstr>ПРЕДМЕТ</vt:lpstr>
      <vt:lpstr>СТУДЕНТ ПОВИНЕН ЗНАТИ</vt:lpstr>
      <vt:lpstr>СТУДЕНТ ПОВИНЕН УМІТИ</vt:lpstr>
      <vt:lpstr>Для досягнення мети необхідно вирішити наступні питання:</vt:lpstr>
      <vt:lpstr>Презентация PowerPoint</vt:lpstr>
      <vt:lpstr>Література, створена кафедрою для викладання предмету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Вінницький національний медичний університет ім. М.І. Пирогова Кафедра клінічної фармації та клінічної фармакології</dc:title>
  <dc:creator>Коновалова Ніна Володимирівна</dc:creator>
  <cp:lastModifiedBy>user</cp:lastModifiedBy>
  <cp:revision>22</cp:revision>
  <dcterms:created xsi:type="dcterms:W3CDTF">2020-12-19T21:26:34Z</dcterms:created>
  <dcterms:modified xsi:type="dcterms:W3CDTF">2020-12-21T11:45:39Z</dcterms:modified>
</cp:coreProperties>
</file>