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7" r:id="rId4"/>
    <p:sldId id="268" r:id="rId5"/>
    <p:sldId id="257" r:id="rId6"/>
    <p:sldId id="261" r:id="rId7"/>
    <p:sldId id="263" r:id="rId8"/>
    <p:sldId id="269" r:id="rId9"/>
    <p:sldId id="266" r:id="rId10"/>
    <p:sldId id="262" r:id="rId11"/>
    <p:sldId id="265" r:id="rId1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878" y="-3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4A73A89-B2A6-4AD2-9C8E-587C85E699ED}" type="datetimeFigureOut">
              <a:rPr lang="ru-RU"/>
              <a:pPr>
                <a:defRPr/>
              </a:pPr>
              <a:t>04.02.2026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3187852-74F7-4B35-A5A2-0603AA989805}"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17D7E32B-C7D2-48F7-A6AD-EABA86976C1F}" type="datetimeFigureOut">
              <a:rPr lang="ru-RU"/>
              <a:pPr>
                <a:defRPr/>
              </a:pPr>
              <a:t>04.02.2026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0AFAF1B-0293-4FE3-A946-7210420B35FE}"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B21FBA76-B8F1-4708-B411-B97E48F9CDB8}" type="datetimeFigureOut">
              <a:rPr lang="ru-RU"/>
              <a:pPr>
                <a:defRPr/>
              </a:pPr>
              <a:t>04.02.2026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FA276E4-A81F-4E8E-A155-61C8D185D052}"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9D6DD208-48B7-48CD-BCBF-D01EC1F7318D}" type="datetimeFigureOut">
              <a:rPr lang="ru-RU"/>
              <a:pPr>
                <a:defRPr/>
              </a:pPr>
              <a:t>04.02.2026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D4FDD87-0D50-4583-B3C3-19AB8D9525E4}"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32816D52-81DC-4C8F-B075-7100FAF18BD1}" type="datetimeFigureOut">
              <a:rPr lang="ru-RU"/>
              <a:pPr>
                <a:defRPr/>
              </a:pPr>
              <a:t>04.02.2026</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8EB2B852-9DC1-4133-BD2C-4C2E62F6A57E}"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29FC5525-C169-4FA7-8B8F-C160F4B3D616}" type="datetimeFigureOut">
              <a:rPr lang="ru-RU"/>
              <a:pPr>
                <a:defRPr/>
              </a:pPr>
              <a:t>04.02.2026</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60A08C8E-2312-46AF-B532-0D86E57D3F7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795E1D4A-CC45-4B03-B0BC-1BCF1167228F}" type="datetimeFigureOut">
              <a:rPr lang="ru-RU"/>
              <a:pPr>
                <a:defRPr/>
              </a:pPr>
              <a:t>04.02.2026</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2016394C-1F8A-449A-843B-2AB6DA696FD6}"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4370F165-3429-47C4-82B4-4B00009044A5}" type="datetimeFigureOut">
              <a:rPr lang="ru-RU"/>
              <a:pPr>
                <a:defRPr/>
              </a:pPr>
              <a:t>04.02.2026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61F3DD2-4F02-48B6-9680-76E3B8C967A2}"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637CD593-C934-448A-84AA-1CCEDE3AEA77}" type="datetimeFigureOut">
              <a:rPr lang="ru-RU"/>
              <a:pPr>
                <a:defRPr/>
              </a:pPr>
              <a:t>04.02.2026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75C0D181-7775-4097-8980-28FE7B06FCBB}"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92AFD8F-C0CC-4895-AF85-911033DD0266}" type="datetimeFigureOut">
              <a:rPr lang="ru-RU"/>
              <a:pPr>
                <a:defRPr/>
              </a:pPr>
              <a:t>04.02.2026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19ADDB9-5D59-45B8-9A95-D7976D8E873B}"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080C82B6-D55B-47F3-AAF7-AA8B5254BB12}" type="datetimeFigureOut">
              <a:rPr lang="ru-RU"/>
              <a:pPr>
                <a:defRPr/>
              </a:pPr>
              <a:t>04.02.2026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A8A2733-0993-46D8-AA9A-4719053D088F}"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083FC0D2-0ACA-42E1-9D95-988549945B20}" type="datetimeFigureOut">
              <a:rPr lang="ru-RU"/>
              <a:pPr>
                <a:defRPr/>
              </a:pPr>
              <a:t>04.02.2026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9FDBC58-F6CF-425F-A850-8EA2689A47D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Заголовок 1"/>
          <p:cNvSpPr>
            <a:spLocks noGrp="1"/>
          </p:cNvSpPr>
          <p:nvPr>
            <p:ph type="title"/>
          </p:nvPr>
        </p:nvSpPr>
        <p:spPr>
          <a:xfrm>
            <a:off x="34925" y="404813"/>
            <a:ext cx="7705725" cy="2447925"/>
          </a:xfrm>
        </p:spPr>
        <p:txBody>
          <a:bodyPr/>
          <a:lstStyle/>
          <a:p>
            <a:pPr eaLnBrk="1" hangingPunct="1"/>
            <a:r>
              <a:rPr lang="ru-RU" sz="2000" b="1" smtClean="0">
                <a:solidFill>
                  <a:schemeClr val="tx2"/>
                </a:solidFill>
                <a:latin typeface="Arial" charset="0"/>
              </a:rPr>
              <a:t>Міністерство освіти і науки України</a:t>
            </a:r>
            <a:r>
              <a:rPr lang="ru-RU" sz="2000" smtClean="0">
                <a:solidFill>
                  <a:schemeClr val="tx2"/>
                </a:solidFill>
                <a:latin typeface="Arial" charset="0"/>
              </a:rPr>
              <a:t>​</a:t>
            </a:r>
            <a:r>
              <a:rPr lang="en-US" sz="2000" smtClean="0">
                <a:solidFill>
                  <a:schemeClr val="tx2"/>
                </a:solidFill>
                <a:latin typeface="Arial" charset="0"/>
              </a:rPr>
              <a:t/>
            </a:r>
            <a:br>
              <a:rPr lang="en-US" sz="2000" smtClean="0">
                <a:solidFill>
                  <a:schemeClr val="tx2"/>
                </a:solidFill>
                <a:latin typeface="Arial" charset="0"/>
              </a:rPr>
            </a:br>
            <a:r>
              <a:rPr lang="uk-UA" sz="2000" b="1" smtClean="0">
                <a:solidFill>
                  <a:schemeClr val="tx2"/>
                </a:solidFill>
                <a:latin typeface="Arial" charset="0"/>
              </a:rPr>
              <a:t>Міністерство охорони здоров</a:t>
            </a:r>
            <a:r>
              <a:rPr lang="en-US" sz="2000" b="1" smtClean="0">
                <a:solidFill>
                  <a:schemeClr val="tx2"/>
                </a:solidFill>
                <a:latin typeface="Arial" charset="0"/>
              </a:rPr>
              <a:t>’</a:t>
            </a:r>
            <a:r>
              <a:rPr lang="uk-UA" sz="2000" b="1" smtClean="0">
                <a:solidFill>
                  <a:schemeClr val="tx2"/>
                </a:solidFill>
                <a:latin typeface="Arial" charset="0"/>
              </a:rPr>
              <a:t>я України</a:t>
            </a:r>
            <a:r>
              <a:rPr lang="ru-RU" sz="2000" b="1" smtClean="0">
                <a:solidFill>
                  <a:schemeClr val="tx2"/>
                </a:solidFill>
                <a:latin typeface="Arial" charset="0"/>
              </a:rPr>
              <a:t/>
            </a:r>
            <a:br>
              <a:rPr lang="ru-RU" sz="2000" b="1" smtClean="0">
                <a:solidFill>
                  <a:schemeClr val="tx2"/>
                </a:solidFill>
                <a:latin typeface="Arial" charset="0"/>
              </a:rPr>
            </a:br>
            <a:r>
              <a:rPr lang="ru-RU" sz="2000" b="1" smtClean="0">
                <a:solidFill>
                  <a:schemeClr val="tx2"/>
                </a:solidFill>
                <a:latin typeface="Arial" charset="0"/>
              </a:rPr>
              <a:t>Вінницький національний медичний університет  </a:t>
            </a:r>
            <a:br>
              <a:rPr lang="ru-RU" sz="2000" b="1" smtClean="0">
                <a:solidFill>
                  <a:schemeClr val="tx2"/>
                </a:solidFill>
                <a:latin typeface="Arial" charset="0"/>
              </a:rPr>
            </a:br>
            <a:r>
              <a:rPr lang="ru-RU" sz="2000" b="1" smtClean="0">
                <a:solidFill>
                  <a:schemeClr val="tx2"/>
                </a:solidFill>
                <a:latin typeface="Arial" charset="0"/>
              </a:rPr>
              <a:t>імені М. І. Пирогова</a:t>
            </a:r>
            <a:r>
              <a:rPr lang="ru-RU" sz="2000" smtClean="0">
                <a:latin typeface="Arial" charset="0"/>
              </a:rPr>
              <a:t>​</a:t>
            </a:r>
            <a:br>
              <a:rPr lang="ru-RU" sz="2000" smtClean="0">
                <a:latin typeface="Arial" charset="0"/>
              </a:rPr>
            </a:br>
            <a:r>
              <a:rPr lang="ru-RU" sz="2000" smtClean="0">
                <a:latin typeface="Arial" charset="0"/>
              </a:rPr>
              <a:t/>
            </a:r>
            <a:br>
              <a:rPr lang="ru-RU" sz="2000" smtClean="0">
                <a:latin typeface="Arial" charset="0"/>
              </a:rPr>
            </a:br>
            <a:r>
              <a:rPr lang="ru-RU" sz="2400" b="1" smtClean="0">
                <a:solidFill>
                  <a:srgbClr val="0070C0"/>
                </a:solidFill>
                <a:latin typeface="Arial" charset="0"/>
              </a:rPr>
              <a:t>Кафедра </a:t>
            </a:r>
            <a:r>
              <a:rPr lang="uk-UA" sz="2400" b="1" smtClean="0">
                <a:solidFill>
                  <a:srgbClr val="0070C0"/>
                </a:solidFill>
                <a:latin typeface="Arial" charset="0"/>
              </a:rPr>
              <a:t>філософії та суспільних наук</a:t>
            </a:r>
            <a:r>
              <a:rPr lang="ru-RU" sz="2400" smtClean="0">
                <a:latin typeface="Arial" charset="0"/>
              </a:rPr>
              <a:t>​</a:t>
            </a:r>
            <a:r>
              <a:rPr lang="ru-RU" sz="3600" smtClean="0"/>
              <a:t/>
            </a:r>
            <a:br>
              <a:rPr lang="ru-RU" sz="3600" smtClean="0"/>
            </a:br>
            <a:r>
              <a:rPr lang="ru-RU" sz="3600" smtClean="0"/>
              <a:t> </a:t>
            </a:r>
            <a:r>
              <a:rPr lang="uk-UA" sz="2000" b="1" i="1" smtClean="0">
                <a:solidFill>
                  <a:schemeClr val="accent1"/>
                </a:solidFill>
                <a:latin typeface="Times New Roman" pitchFamily="18" charset="0"/>
                <a:cs typeface="Times New Roman" pitchFamily="18" charset="0"/>
              </a:rPr>
              <a:t>Секція суспільних наук</a:t>
            </a:r>
            <a:r>
              <a:rPr lang="uk-UA" sz="2400" b="1" smtClean="0">
                <a:latin typeface="Arial" charset="0"/>
                <a:cs typeface="Arial" charset="0"/>
              </a:rPr>
              <a:t/>
            </a:r>
            <a:br>
              <a:rPr lang="uk-UA" sz="2400" b="1" smtClean="0">
                <a:latin typeface="Arial" charset="0"/>
                <a:cs typeface="Arial" charset="0"/>
              </a:rPr>
            </a:br>
            <a:r>
              <a:rPr lang="uk-UA" sz="2400" b="1" smtClean="0">
                <a:latin typeface="Arial" charset="0"/>
                <a:cs typeface="Arial" charset="0"/>
              </a:rPr>
              <a:t>    </a:t>
            </a:r>
            <a:r>
              <a:rPr lang="uk-UA" sz="2400" b="1" smtClean="0">
                <a:solidFill>
                  <a:schemeClr val="tx2"/>
                </a:solidFill>
                <a:latin typeface="Arial" charset="0"/>
                <a:cs typeface="Arial" charset="0"/>
              </a:rPr>
              <a:t>Вибіркова дисципліна:</a:t>
            </a:r>
            <a:r>
              <a:rPr lang="uk-UA" sz="4000" b="1" smtClean="0"/>
              <a:t> </a:t>
            </a:r>
            <a:endParaRPr lang="ru-RU" sz="4000" b="1" smtClean="0"/>
          </a:p>
        </p:txBody>
      </p:sp>
      <p:sp>
        <p:nvSpPr>
          <p:cNvPr id="13314" name="Содержимое 2"/>
          <p:cNvSpPr>
            <a:spLocks noGrp="1"/>
          </p:cNvSpPr>
          <p:nvPr>
            <p:ph idx="1"/>
          </p:nvPr>
        </p:nvSpPr>
        <p:spPr>
          <a:xfrm>
            <a:off x="179388" y="3213100"/>
            <a:ext cx="8785225" cy="3209925"/>
          </a:xfrm>
        </p:spPr>
        <p:txBody>
          <a:bodyPr/>
          <a:lstStyle/>
          <a:p>
            <a:pPr algn="ctr" eaLnBrk="1" hangingPunct="1">
              <a:buFont typeface="Arial" charset="0"/>
              <a:buNone/>
            </a:pPr>
            <a:r>
              <a:rPr lang="uk-UA" sz="4400" b="1" smtClean="0">
                <a:solidFill>
                  <a:srgbClr val="FF0000"/>
                </a:solidFill>
                <a:latin typeface="Arial" charset="0"/>
              </a:rPr>
              <a:t>“ОСНОВИ</a:t>
            </a:r>
            <a:r>
              <a:rPr lang="uk-UA" b="1" smtClean="0">
                <a:solidFill>
                  <a:srgbClr val="FF0000"/>
                </a:solidFill>
                <a:latin typeface="Arial" charset="0"/>
              </a:rPr>
              <a:t> </a:t>
            </a:r>
            <a:r>
              <a:rPr lang="uk-UA" smtClean="0">
                <a:solidFill>
                  <a:srgbClr val="FF0000"/>
                </a:solidFill>
              </a:rPr>
              <a:t> </a:t>
            </a:r>
            <a:endParaRPr lang="uk-UA" smtClean="0">
              <a:solidFill>
                <a:srgbClr val="FF0000"/>
              </a:solidFill>
              <a:latin typeface="Arial" charset="0"/>
            </a:endParaRPr>
          </a:p>
          <a:p>
            <a:pPr algn="ctr" eaLnBrk="1" hangingPunct="1">
              <a:buFont typeface="Arial" charset="0"/>
              <a:buNone/>
            </a:pPr>
            <a:r>
              <a:rPr lang="uk-UA" sz="4400" b="1" smtClean="0">
                <a:solidFill>
                  <a:srgbClr val="FF0000"/>
                </a:solidFill>
                <a:latin typeface="Arial" charset="0"/>
              </a:rPr>
              <a:t>СОЦІОЛОГії  ТА  ПОЛІТОЛОГії”</a:t>
            </a:r>
          </a:p>
          <a:p>
            <a:pPr algn="ctr" eaLnBrk="1" hangingPunct="1">
              <a:buFont typeface="Arial" charset="0"/>
              <a:buNone/>
            </a:pPr>
            <a:endParaRPr lang="uk-UA" altLang="ko-KR" sz="1200" b="1" smtClean="0">
              <a:solidFill>
                <a:schemeClr val="tx2"/>
              </a:solidFill>
              <a:latin typeface="Arial" charset="0"/>
              <a:cs typeface="Arial" charset="0"/>
            </a:endParaRPr>
          </a:p>
          <a:p>
            <a:pPr algn="ctr">
              <a:buFont typeface="Arial" charset="0"/>
              <a:buNone/>
            </a:pPr>
            <a:r>
              <a:rPr lang="uk-UA" altLang="ko-KR" sz="2400" b="1" smtClean="0">
                <a:solidFill>
                  <a:schemeClr val="tx2"/>
                </a:solidFill>
                <a:latin typeface="Arial" charset="0"/>
                <a:cs typeface="Arial" charset="0"/>
              </a:rPr>
              <a:t>для студентів 1 курсу</a:t>
            </a:r>
          </a:p>
          <a:p>
            <a:pPr algn="ctr">
              <a:buFont typeface="Arial" charset="0"/>
              <a:buNone/>
            </a:pPr>
            <a:r>
              <a:rPr lang="uk-UA" altLang="ko-KR" sz="2400" b="1" smtClean="0">
                <a:solidFill>
                  <a:schemeClr val="tx2"/>
                </a:solidFill>
                <a:latin typeface="Arial" charset="0"/>
                <a:cs typeface="Arial" charset="0"/>
              </a:rPr>
              <a:t>Спеціальності “Терапія та реабілітація” </a:t>
            </a:r>
          </a:p>
          <a:p>
            <a:pPr algn="ctr">
              <a:buFont typeface="Arial" charset="0"/>
              <a:buNone/>
            </a:pPr>
            <a:r>
              <a:rPr lang="uk-UA" altLang="ko-KR" sz="2400" b="1" smtClean="0">
                <a:solidFill>
                  <a:schemeClr val="tx2"/>
                </a:solidFill>
                <a:latin typeface="Arial" charset="0"/>
                <a:cs typeface="Arial" charset="0"/>
              </a:rPr>
              <a:t>(ОПП Фізична терапія, ОПП Ерготерапія)</a:t>
            </a:r>
            <a:r>
              <a:rPr lang="uk-UA" altLang="ko-KR" smtClean="0"/>
              <a:t> </a:t>
            </a:r>
            <a:endParaRPr lang="ru-RU" smtClean="0"/>
          </a:p>
        </p:txBody>
      </p:sp>
      <p:pic>
        <p:nvPicPr>
          <p:cNvPr id="13315" name="Picture 2"/>
          <p:cNvPicPr>
            <a:picLocks noChangeAspect="1" noChangeArrowheads="1"/>
          </p:cNvPicPr>
          <p:nvPr/>
        </p:nvPicPr>
        <p:blipFill>
          <a:blip r:embed="rId2"/>
          <a:srcRect/>
          <a:stretch>
            <a:fillRect/>
          </a:stretch>
        </p:blipFill>
        <p:spPr bwMode="auto">
          <a:xfrm>
            <a:off x="7164388" y="115888"/>
            <a:ext cx="1782762" cy="251936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3"/>
          <p:cNvSpPr>
            <a:spLocks noGrp="1"/>
          </p:cNvSpPr>
          <p:nvPr>
            <p:ph type="body" idx="1"/>
          </p:nvPr>
        </p:nvSpPr>
        <p:spPr>
          <a:xfrm>
            <a:off x="179388" y="260350"/>
            <a:ext cx="8856662" cy="6481763"/>
          </a:xfrm>
        </p:spPr>
        <p:txBody>
          <a:bodyPr/>
          <a:lstStyle/>
          <a:p>
            <a:pPr>
              <a:lnSpc>
                <a:spcPct val="80000"/>
              </a:lnSpc>
              <a:buFont typeface="Arial" charset="0"/>
              <a:buNone/>
            </a:pPr>
            <a:endParaRPr lang="uk-UA" sz="1400" b="1" smtClean="0">
              <a:solidFill>
                <a:schemeClr val="tx2"/>
              </a:solidFill>
            </a:endParaRPr>
          </a:p>
          <a:p>
            <a:pPr>
              <a:lnSpc>
                <a:spcPct val="80000"/>
              </a:lnSpc>
              <a:buFont typeface="Arial" charset="0"/>
              <a:buNone/>
            </a:pPr>
            <a:r>
              <a:rPr lang="uk-UA" sz="2400" b="1" smtClean="0">
                <a:solidFill>
                  <a:srgbClr val="FF0000"/>
                </a:solidFill>
              </a:rPr>
              <a:t>Вивчення курсу є  важливим з огляду на низку причин:</a:t>
            </a:r>
          </a:p>
          <a:p>
            <a:pPr>
              <a:lnSpc>
                <a:spcPct val="80000"/>
              </a:lnSpc>
              <a:buFont typeface="Arial" charset="0"/>
              <a:buNone/>
            </a:pPr>
            <a:endParaRPr lang="uk-UA" sz="1400" b="1" smtClean="0">
              <a:solidFill>
                <a:srgbClr val="FF0000"/>
              </a:solidFill>
            </a:endParaRPr>
          </a:p>
          <a:p>
            <a:pPr>
              <a:lnSpc>
                <a:spcPct val="90000"/>
              </a:lnSpc>
            </a:pPr>
            <a:r>
              <a:rPr lang="uk-UA" sz="1800" b="1" smtClean="0">
                <a:solidFill>
                  <a:schemeClr val="tx2"/>
                </a:solidFill>
              </a:rPr>
              <a:t>необхідність формування інтегральних уявлень про суспільство та розуміння особою власного соціального контексту;</a:t>
            </a:r>
          </a:p>
          <a:p>
            <a:pPr>
              <a:lnSpc>
                <a:spcPct val="90000"/>
              </a:lnSpc>
            </a:pPr>
            <a:r>
              <a:rPr lang="uk-UA" sz="1800" b="1" smtClean="0">
                <a:solidFill>
                  <a:schemeClr val="tx2"/>
                </a:solidFill>
              </a:rPr>
              <a:t>розуміння зв’язку системи охорони здоров’я як елемента цілісної соціальної системи, місця та статусу медиків як окремої соціальної групи в суспільстві;</a:t>
            </a:r>
          </a:p>
          <a:p>
            <a:pPr>
              <a:lnSpc>
                <a:spcPct val="90000"/>
              </a:lnSpc>
            </a:pPr>
            <a:r>
              <a:rPr lang="uk-UA" sz="1800" b="1" smtClean="0">
                <a:solidFill>
                  <a:schemeClr val="tx2"/>
                </a:solidFill>
              </a:rPr>
              <a:t>усвідомлення лікарем соціальних передумов виникнення хвороб, а також соціального контексту терапії різних видів розладів здоров’я;</a:t>
            </a:r>
          </a:p>
          <a:p>
            <a:pPr>
              <a:lnSpc>
                <a:spcPct val="90000"/>
              </a:lnSpc>
            </a:pPr>
            <a:r>
              <a:rPr lang="uk-UA" sz="1800" b="1" smtClean="0">
                <a:solidFill>
                  <a:schemeClr val="tx2"/>
                </a:solidFill>
              </a:rPr>
              <a:t>значимість навичок проведення соціологічних досліджень;</a:t>
            </a:r>
          </a:p>
          <a:p>
            <a:pPr>
              <a:lnSpc>
                <a:spcPct val="90000"/>
              </a:lnSpc>
            </a:pPr>
            <a:r>
              <a:rPr lang="uk-UA" sz="1800" b="1" smtClean="0">
                <a:solidFill>
                  <a:schemeClr val="tx2"/>
                </a:solidFill>
              </a:rPr>
              <a:t>необхідність об’єктивно та критично оцінювати життєво важливу соціальну інформацію, орієнтуватися у складному розмаїтті сучасних загальноцивілізаційних  і  національних політичних процесів, застосовувати отримані знання на практиці;</a:t>
            </a:r>
          </a:p>
          <a:p>
            <a:pPr>
              <a:lnSpc>
                <a:spcPct val="90000"/>
              </a:lnSpc>
            </a:pPr>
            <a:r>
              <a:rPr lang="uk-UA" sz="1800" b="1" smtClean="0">
                <a:solidFill>
                  <a:schemeClr val="tx2"/>
                </a:solidFill>
              </a:rPr>
              <a:t>необхідність формувати свою життєву (політичну) позицію, чітко розуміти свої громадські права, свободи і обов’язки, відстоювати принципи громадянського суспільства і правової держави; </a:t>
            </a:r>
          </a:p>
          <a:p>
            <a:pPr>
              <a:lnSpc>
                <a:spcPct val="90000"/>
              </a:lnSpc>
            </a:pPr>
            <a:r>
              <a:rPr lang="uk-UA" sz="1800" b="1" smtClean="0">
                <a:solidFill>
                  <a:schemeClr val="tx2"/>
                </a:solidFill>
              </a:rPr>
              <a:t>необхідність жити в умовах політичного плюралізму, формувати культуру опозиції, вносити посильний вклад в гармонізацію людських, міжнаціональних, міжнародних відносин;</a:t>
            </a:r>
          </a:p>
          <a:p>
            <a:pPr>
              <a:lnSpc>
                <a:spcPct val="90000"/>
              </a:lnSpc>
            </a:pPr>
            <a:r>
              <a:rPr lang="uk-UA" sz="1800" b="1" smtClean="0">
                <a:solidFill>
                  <a:schemeClr val="tx2"/>
                </a:solidFill>
              </a:rPr>
              <a:t>роль і значення політики особливо зростають у переломні історичні періоди, коли зазнають докорінних перетворень самі основи суспільного життя, ідеали, цінності, світоглядні орієнтації людей. Саме такий період переживає нині українське суспільство.</a:t>
            </a:r>
          </a:p>
          <a:p>
            <a:pPr>
              <a:lnSpc>
                <a:spcPct val="80000"/>
              </a:lnSpc>
            </a:pPr>
            <a:endParaRPr lang="uk-UA" sz="1800" b="1" smtClean="0">
              <a:solidFill>
                <a:schemeClr val="tx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3"/>
          <p:cNvSpPr>
            <a:spLocks noGrp="1"/>
          </p:cNvSpPr>
          <p:nvPr>
            <p:ph type="body" idx="4294967295"/>
          </p:nvPr>
        </p:nvSpPr>
        <p:spPr>
          <a:xfrm>
            <a:off x="179388" y="260350"/>
            <a:ext cx="8713787" cy="6337300"/>
          </a:xfrm>
        </p:spPr>
        <p:txBody>
          <a:bodyPr/>
          <a:lstStyle/>
          <a:p>
            <a:pPr>
              <a:lnSpc>
                <a:spcPct val="80000"/>
              </a:lnSpc>
              <a:buFont typeface="Arial" charset="0"/>
              <a:buNone/>
            </a:pPr>
            <a:r>
              <a:rPr lang="uk-UA" sz="2000" b="1" smtClean="0">
                <a:solidFill>
                  <a:srgbClr val="FF0000"/>
                </a:solidFill>
              </a:rPr>
              <a:t>Цілі:</a:t>
            </a:r>
            <a:r>
              <a:rPr lang="uk-UA" sz="1600" b="1" smtClean="0"/>
              <a:t> </a:t>
            </a:r>
            <a:r>
              <a:rPr lang="uk-UA" sz="1400" b="1" smtClean="0">
                <a:solidFill>
                  <a:schemeClr val="tx2"/>
                </a:solidFill>
              </a:rPr>
              <a:t>засвоєння здобувачами теоретичних основ соціологічної та політичної науки, формування цілісного уявлення про процес розвитку суспільства, оволодіння студентами навичками соціологічного аналізу суспільства, визначення свого місця та ролі у ньому, формування розуміння закономірностей функціонування та розвитку медицини та охорони здоров’я як соціального інституту, взаємозв’язки здоров’я і соціальних та політичних аспектів життєдіяльностей людей, застосування у житті та медичній практиці соціологічних та політологічних знань.</a:t>
            </a:r>
          </a:p>
          <a:p>
            <a:pPr>
              <a:lnSpc>
                <a:spcPct val="80000"/>
              </a:lnSpc>
            </a:pPr>
            <a:endParaRPr lang="uk-UA" sz="1400" b="1" smtClean="0">
              <a:solidFill>
                <a:srgbClr val="FF0000"/>
              </a:solidFill>
            </a:endParaRPr>
          </a:p>
          <a:p>
            <a:pPr>
              <a:lnSpc>
                <a:spcPct val="80000"/>
              </a:lnSpc>
              <a:buFont typeface="Arial" charset="0"/>
              <a:buNone/>
            </a:pPr>
            <a:r>
              <a:rPr lang="uk-UA" sz="2000" b="1" smtClean="0">
                <a:solidFill>
                  <a:srgbClr val="FF0000"/>
                </a:solidFill>
              </a:rPr>
              <a:t>Основні завдання:</a:t>
            </a:r>
            <a:r>
              <a:rPr lang="uk-UA" sz="1400" b="1" smtClean="0"/>
              <a:t> </a:t>
            </a:r>
            <a:r>
              <a:rPr lang="uk-UA" sz="1400" smtClean="0"/>
              <a:t> </a:t>
            </a:r>
          </a:p>
          <a:p>
            <a:pPr>
              <a:lnSpc>
                <a:spcPct val="80000"/>
              </a:lnSpc>
              <a:buFont typeface="Arial" charset="0"/>
              <a:buNone/>
            </a:pPr>
            <a:r>
              <a:rPr lang="uk-UA" sz="1400" smtClean="0"/>
              <a:t> </a:t>
            </a:r>
            <a:r>
              <a:rPr lang="uk-UA" sz="1400" b="1" smtClean="0"/>
              <a:t> </a:t>
            </a:r>
            <a:endParaRPr lang="uk-UA" sz="1400" smtClean="0"/>
          </a:p>
          <a:p>
            <a:pPr>
              <a:lnSpc>
                <a:spcPct val="90000"/>
              </a:lnSpc>
            </a:pPr>
            <a:r>
              <a:rPr lang="uk-UA" sz="1400" b="1" smtClean="0">
                <a:solidFill>
                  <a:schemeClr val="tx2"/>
                </a:solidFill>
              </a:rPr>
              <a:t>забезпечення усвідомлення здобувачами значення соціальних підходів та індивідуально-особистісної орієнтації у професійній діяльності фахівця;</a:t>
            </a:r>
          </a:p>
          <a:p>
            <a:pPr>
              <a:lnSpc>
                <a:spcPct val="90000"/>
              </a:lnSpc>
            </a:pPr>
            <a:r>
              <a:rPr lang="uk-UA" sz="1400" b="1" smtClean="0">
                <a:solidFill>
                  <a:schemeClr val="tx2"/>
                </a:solidFill>
              </a:rPr>
              <a:t>формування у здобувачів основи системного бачення суспільства, охорони здоров’я як складної функціональної системи, її якісно нових завдань і функцій у сучасному світі.</a:t>
            </a:r>
          </a:p>
          <a:p>
            <a:pPr>
              <a:lnSpc>
                <a:spcPct val="90000"/>
              </a:lnSpc>
            </a:pPr>
            <a:r>
              <a:rPr lang="uk-UA" sz="1400" b="1" smtClean="0">
                <a:solidFill>
                  <a:schemeClr val="tx2"/>
                </a:solidFill>
              </a:rPr>
              <a:t>надання здобувачам необхідної теоретичної бази для формування холістичних підходів до людини, розуміння здоров’я як багатовимірного феномену, в контексті комплексного врахування різноманітних факторів, включаючи психосоматичні та соціокультурні чинники.</a:t>
            </a:r>
          </a:p>
          <a:p>
            <a:pPr>
              <a:lnSpc>
                <a:spcPct val="90000"/>
              </a:lnSpc>
            </a:pPr>
            <a:r>
              <a:rPr lang="uk-UA" sz="1400" b="1" smtClean="0">
                <a:solidFill>
                  <a:schemeClr val="tx2"/>
                </a:solidFill>
              </a:rPr>
              <a:t>ознайомлення здобувачів з можливостями використання основних методів соціологічних досліджень у сфері медицини та охорони здоров’я;</a:t>
            </a:r>
          </a:p>
          <a:p>
            <a:pPr>
              <a:lnSpc>
                <a:spcPct val="90000"/>
              </a:lnSpc>
            </a:pPr>
            <a:r>
              <a:rPr lang="uk-UA" sz="1400" b="1" smtClean="0">
                <a:solidFill>
                  <a:schemeClr val="tx2"/>
                </a:solidFill>
              </a:rPr>
              <a:t>засвоєння здобувачами теоретичних засад політичної науки; </a:t>
            </a:r>
          </a:p>
          <a:p>
            <a:pPr>
              <a:lnSpc>
                <a:spcPct val="90000"/>
              </a:lnSpc>
            </a:pPr>
            <a:r>
              <a:rPr lang="uk-UA" sz="1400" b="1" smtClean="0">
                <a:solidFill>
                  <a:schemeClr val="tx2"/>
                </a:solidFill>
              </a:rPr>
              <a:t>формування  у  майбутніх  фахівців цілісного світогляду, розвинутої громадянської політичної культури;</a:t>
            </a:r>
          </a:p>
          <a:p>
            <a:pPr>
              <a:lnSpc>
                <a:spcPct val="90000"/>
              </a:lnSpc>
            </a:pPr>
            <a:r>
              <a:rPr lang="uk-UA" sz="1400" b="1" smtClean="0">
                <a:solidFill>
                  <a:schemeClr val="tx2"/>
                </a:solidFill>
              </a:rPr>
              <a:t>навчити здобувачів формувати свою життєву (політичну) позицію, чітко розуміти свої громадські права, свободи і обов’язки, відстоювати принципи громадянського суспільства і правової держави; </a:t>
            </a:r>
          </a:p>
          <a:p>
            <a:pPr>
              <a:lnSpc>
                <a:spcPct val="90000"/>
              </a:lnSpc>
            </a:pPr>
            <a:r>
              <a:rPr lang="uk-UA" sz="1400" b="1" smtClean="0">
                <a:solidFill>
                  <a:schemeClr val="tx2"/>
                </a:solidFill>
              </a:rPr>
              <a:t>орієнтуватися в міжнародному політичному житті, геополітичній обстановці, мати уявлення про місце і статус України в сучасному світі; </a:t>
            </a:r>
          </a:p>
          <a:p>
            <a:pPr>
              <a:lnSpc>
                <a:spcPct val="90000"/>
              </a:lnSpc>
            </a:pPr>
            <a:r>
              <a:rPr lang="uk-UA" sz="1400" b="1" smtClean="0">
                <a:solidFill>
                  <a:schemeClr val="tx2"/>
                </a:solidFill>
              </a:rPr>
              <a:t>жити в умовах політичного плюралізму, формувати культуру опозиції, вносити посильний вклад в гармонізацію людських, міжнаціональних, міжнародних відносин;</a:t>
            </a:r>
          </a:p>
          <a:p>
            <a:pPr>
              <a:lnSpc>
                <a:spcPct val="90000"/>
              </a:lnSpc>
            </a:pPr>
            <a:r>
              <a:rPr lang="uk-UA" sz="1400" b="1" smtClean="0">
                <a:solidFill>
                  <a:schemeClr val="tx2"/>
                </a:solidFill>
              </a:rPr>
              <a:t>об’єктивно та критично оцінювати життєво важливу соціальну інформацію, орієнтуватися у складному розмаїтті сучасних загальноцивілізаційних  і  національних політичних процесів, застосовувати отримані знання на практиці.</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title"/>
          </p:nvPr>
        </p:nvSpPr>
        <p:spPr/>
        <p:txBody>
          <a:bodyPr/>
          <a:lstStyle/>
          <a:p>
            <a:r>
              <a:rPr lang="uk-UA" sz="2400" b="1" smtClean="0">
                <a:solidFill>
                  <a:srgbClr val="FF0000"/>
                </a:solidFill>
              </a:rPr>
              <a:t>В результаті вивчення дисципліни здобувачі будуть:</a:t>
            </a:r>
            <a:r>
              <a:rPr lang="uk-UA" sz="2400" b="1" i="1" u="sng" smtClean="0">
                <a:solidFill>
                  <a:srgbClr val="FF0000"/>
                </a:solidFill>
              </a:rPr>
              <a:t/>
            </a:r>
            <a:br>
              <a:rPr lang="uk-UA" sz="2400" b="1" i="1" u="sng" smtClean="0">
                <a:solidFill>
                  <a:srgbClr val="FF0000"/>
                </a:solidFill>
              </a:rPr>
            </a:br>
            <a:endParaRPr lang="uk-UA" sz="2400" b="1" i="1" u="sng" smtClean="0">
              <a:solidFill>
                <a:srgbClr val="FF0000"/>
              </a:solidFill>
            </a:endParaRPr>
          </a:p>
        </p:txBody>
      </p:sp>
      <p:sp>
        <p:nvSpPr>
          <p:cNvPr id="16386" name="Rectangle 3"/>
          <p:cNvSpPr>
            <a:spLocks noGrp="1"/>
          </p:cNvSpPr>
          <p:nvPr>
            <p:ph type="body" idx="1"/>
          </p:nvPr>
        </p:nvSpPr>
        <p:spPr>
          <a:xfrm>
            <a:off x="250825" y="1125538"/>
            <a:ext cx="8713788" cy="5616575"/>
          </a:xfrm>
        </p:spPr>
        <p:txBody>
          <a:bodyPr/>
          <a:lstStyle/>
          <a:p>
            <a:pPr>
              <a:lnSpc>
                <a:spcPct val="80000"/>
              </a:lnSpc>
              <a:buFont typeface="Arial" charset="0"/>
              <a:buNone/>
            </a:pPr>
            <a:r>
              <a:rPr lang="uk-UA" sz="2000" b="1" i="1" u="sng" smtClean="0">
                <a:solidFill>
                  <a:srgbClr val="FF0000"/>
                </a:solidFill>
              </a:rPr>
              <a:t>знати:</a:t>
            </a:r>
            <a:endParaRPr lang="uk-UA" sz="2000" smtClean="0">
              <a:solidFill>
                <a:srgbClr val="FF0000"/>
              </a:solidFill>
            </a:endParaRPr>
          </a:p>
          <a:p>
            <a:pPr>
              <a:lnSpc>
                <a:spcPct val="80000"/>
              </a:lnSpc>
            </a:pPr>
            <a:r>
              <a:rPr lang="uk-UA" sz="1400" b="1" smtClean="0">
                <a:solidFill>
                  <a:schemeClr val="tx2"/>
                </a:solidFill>
              </a:rPr>
              <a:t>закономірності формування соціальної структури суспільства; </a:t>
            </a:r>
          </a:p>
          <a:p>
            <a:pPr>
              <a:lnSpc>
                <a:spcPct val="80000"/>
              </a:lnSpc>
            </a:pPr>
            <a:r>
              <a:rPr lang="uk-UA" sz="1400" b="1" smtClean="0">
                <a:solidFill>
                  <a:schemeClr val="tx2"/>
                </a:solidFill>
              </a:rPr>
              <a:t>наукові підходи до проблеми розвитку суспільства;</a:t>
            </a:r>
          </a:p>
          <a:p>
            <a:pPr>
              <a:lnSpc>
                <a:spcPct val="80000"/>
              </a:lnSpc>
            </a:pPr>
            <a:r>
              <a:rPr lang="uk-UA" sz="1400" b="1" smtClean="0">
                <a:solidFill>
                  <a:schemeClr val="tx2"/>
                </a:solidFill>
              </a:rPr>
              <a:t>сутність процесу соціалізації, набуття соціального статусу та ролі;</a:t>
            </a:r>
          </a:p>
          <a:p>
            <a:pPr>
              <a:lnSpc>
                <a:spcPct val="80000"/>
              </a:lnSpc>
            </a:pPr>
            <a:r>
              <a:rPr lang="uk-UA" sz="1400" b="1" smtClean="0">
                <a:solidFill>
                  <a:schemeClr val="tx2"/>
                </a:solidFill>
              </a:rPr>
              <a:t>основні напрямки досліджень в медичній соціології та методи їх проведення;</a:t>
            </a:r>
          </a:p>
          <a:p>
            <a:pPr>
              <a:lnSpc>
                <a:spcPct val="80000"/>
              </a:lnSpc>
            </a:pPr>
            <a:r>
              <a:rPr lang="uk-UA" sz="1400" b="1" smtClean="0">
                <a:solidFill>
                  <a:schemeClr val="tx2"/>
                </a:solidFill>
              </a:rPr>
              <a:t>об’єкт і метод політичної науки взагалі і української зокрема, чітко оперувати і володіти її понятійно-категоріальним апаратом;</a:t>
            </a:r>
          </a:p>
          <a:p>
            <a:pPr>
              <a:lnSpc>
                <a:spcPct val="80000"/>
              </a:lnSpc>
            </a:pPr>
            <a:r>
              <a:rPr lang="uk-UA" sz="1400" b="1" smtClean="0">
                <a:solidFill>
                  <a:schemeClr val="tx2"/>
                </a:solidFill>
              </a:rPr>
              <a:t>орієнтуватися в основних світових і вітчизняних соціологічних та політологічних школах, концепціях і напрямках;</a:t>
            </a:r>
          </a:p>
          <a:p>
            <a:pPr>
              <a:lnSpc>
                <a:spcPct val="80000"/>
              </a:lnSpc>
            </a:pPr>
            <a:r>
              <a:rPr lang="uk-UA" sz="1400" b="1" smtClean="0">
                <a:solidFill>
                  <a:schemeClr val="tx2"/>
                </a:solidFill>
              </a:rPr>
              <a:t>мати уявлення про сутність політичного життя, політичних відносин і процесів, про суб'єкт і об’єкт політики, конституційні права людини і громадянина, місце і значення політичних систем і режимів у житті держави і громадянського суспільства.</a:t>
            </a:r>
            <a:endParaRPr lang="uk-UA" sz="1400" b="1" i="1" u="sng" smtClean="0">
              <a:solidFill>
                <a:schemeClr val="tx2"/>
              </a:solidFill>
            </a:endParaRPr>
          </a:p>
          <a:p>
            <a:pPr>
              <a:lnSpc>
                <a:spcPct val="80000"/>
              </a:lnSpc>
              <a:buFont typeface="Arial" charset="0"/>
              <a:buNone/>
            </a:pPr>
            <a:r>
              <a:rPr lang="uk-UA" sz="2000" b="1" i="1" u="sng" smtClean="0">
                <a:solidFill>
                  <a:srgbClr val="FF0000"/>
                </a:solidFill>
              </a:rPr>
              <a:t>уміти:</a:t>
            </a:r>
            <a:endParaRPr lang="uk-UA" sz="2000" smtClean="0">
              <a:solidFill>
                <a:srgbClr val="FF0000"/>
              </a:solidFill>
            </a:endParaRPr>
          </a:p>
          <a:p>
            <a:pPr>
              <a:lnSpc>
                <a:spcPct val="80000"/>
              </a:lnSpc>
            </a:pPr>
            <a:r>
              <a:rPr lang="uk-UA" sz="1400" b="1" smtClean="0">
                <a:solidFill>
                  <a:schemeClr val="tx2"/>
                </a:solidFill>
              </a:rPr>
              <a:t>визначати роль соціальних та соціально-психологічних чинників в розповсюдженні хвороб;</a:t>
            </a:r>
          </a:p>
          <a:p>
            <a:pPr>
              <a:lnSpc>
                <a:spcPct val="80000"/>
              </a:lnSpc>
            </a:pPr>
            <a:r>
              <a:rPr lang="uk-UA" sz="1400" b="1" smtClean="0">
                <a:solidFill>
                  <a:schemeClr val="tx2"/>
                </a:solidFill>
              </a:rPr>
              <a:t>враховувати у професійній діяльності соціальний статус пацієнта, його соціальні ролі як засіб впливу на хворого для його ефективного лікування;</a:t>
            </a:r>
          </a:p>
          <a:p>
            <a:pPr>
              <a:lnSpc>
                <a:spcPct val="80000"/>
              </a:lnSpc>
            </a:pPr>
            <a:r>
              <a:rPr lang="uk-UA" sz="1400" b="1" smtClean="0">
                <a:solidFill>
                  <a:schemeClr val="tx2"/>
                </a:solidFill>
              </a:rPr>
              <a:t>використовувати знання щодо ресоціалізації та соціалізації протягом життя при роботі з важкохворими та травмованими пацієнтами;</a:t>
            </a:r>
          </a:p>
          <a:p>
            <a:pPr>
              <a:lnSpc>
                <a:spcPct val="80000"/>
              </a:lnSpc>
            </a:pPr>
            <a:r>
              <a:rPr lang="uk-UA" sz="1400" b="1" smtClean="0">
                <a:solidFill>
                  <a:schemeClr val="tx2"/>
                </a:solidFill>
              </a:rPr>
              <a:t>визначати місце медиків як соціальної групи у соціальній структурі суспільства;</a:t>
            </a:r>
          </a:p>
          <a:p>
            <a:pPr>
              <a:lnSpc>
                <a:spcPct val="80000"/>
              </a:lnSpc>
            </a:pPr>
            <a:r>
              <a:rPr lang="uk-UA" sz="1400" b="1" smtClean="0">
                <a:solidFill>
                  <a:schemeClr val="tx2"/>
                </a:solidFill>
              </a:rPr>
              <a:t>застосовувати отримані знання для встановлення належних стосунків з пацієнтами та колегами; </a:t>
            </a:r>
          </a:p>
          <a:p>
            <a:pPr>
              <a:lnSpc>
                <a:spcPct val="80000"/>
              </a:lnSpc>
            </a:pPr>
            <a:r>
              <a:rPr lang="uk-UA" sz="1400" b="1" smtClean="0">
                <a:solidFill>
                  <a:schemeClr val="tx2"/>
                </a:solidFill>
              </a:rPr>
              <a:t>виділяти теоретичні, духовні, прикладні та інструментальні компоненти політичного знання, усвідомлювати їхню роль і функцію в підготовці політичних рішень у забезпеченні особистого внеску в суспільно-політичне життя;</a:t>
            </a:r>
          </a:p>
          <a:p>
            <a:pPr>
              <a:lnSpc>
                <a:spcPct val="80000"/>
              </a:lnSpc>
            </a:pPr>
            <a:r>
              <a:rPr lang="uk-UA" sz="1400" b="1" smtClean="0">
                <a:solidFill>
                  <a:schemeClr val="tx2"/>
                </a:solidFill>
              </a:rPr>
              <a:t>розуміти сенс і основні напрямки розвитку світового політичного процесу, геополітичну обстановку, місце, роль і статус України в сучасному світі;</a:t>
            </a:r>
          </a:p>
          <a:p>
            <a:pPr>
              <a:lnSpc>
                <a:spcPct val="80000"/>
              </a:lnSpc>
            </a:pPr>
            <a:r>
              <a:rPr lang="uk-UA" sz="1400" b="1" smtClean="0">
                <a:solidFill>
                  <a:schemeClr val="tx2"/>
                </a:solidFill>
              </a:rPr>
              <a:t>опанувати навички політичної культури, вміти застосовувати політичні знання у професійній і громадській діяльності.</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Заголовок 1"/>
          <p:cNvSpPr>
            <a:spLocks noGrp="1"/>
          </p:cNvSpPr>
          <p:nvPr>
            <p:ph type="title"/>
          </p:nvPr>
        </p:nvSpPr>
        <p:spPr>
          <a:xfrm>
            <a:off x="323850" y="1557338"/>
            <a:ext cx="8820150" cy="5000625"/>
          </a:xfrm>
        </p:spPr>
        <p:txBody>
          <a:bodyPr/>
          <a:lstStyle/>
          <a:p>
            <a:pPr eaLnBrk="1" hangingPunct="1"/>
            <a:r>
              <a:rPr lang="uk-UA" sz="2800" cap="none" smtClean="0">
                <a:solidFill>
                  <a:schemeClr val="tx2"/>
                </a:solidFill>
              </a:rPr>
              <a:t>Тема 1. Соціологія як наука про суспільство.</a:t>
            </a:r>
            <a:br>
              <a:rPr lang="uk-UA" sz="2800" cap="none" smtClean="0">
                <a:solidFill>
                  <a:schemeClr val="tx2"/>
                </a:solidFill>
              </a:rPr>
            </a:br>
            <a:r>
              <a:rPr lang="uk-UA" sz="2800" cap="none" smtClean="0">
                <a:solidFill>
                  <a:schemeClr val="tx2"/>
                </a:solidFill>
              </a:rPr>
              <a:t>Тема 2. Соціальна структура суспільства.</a:t>
            </a:r>
            <a:br>
              <a:rPr lang="uk-UA" sz="2800" cap="none" smtClean="0">
                <a:solidFill>
                  <a:schemeClr val="tx2"/>
                </a:solidFill>
              </a:rPr>
            </a:br>
            <a:r>
              <a:rPr lang="uk-UA" sz="2800" cap="none" smtClean="0">
                <a:solidFill>
                  <a:schemeClr val="tx2"/>
                </a:solidFill>
              </a:rPr>
              <a:t>Тема 3. Соціальна стратифікація.</a:t>
            </a:r>
            <a:br>
              <a:rPr lang="uk-UA" sz="2800" cap="none" smtClean="0">
                <a:solidFill>
                  <a:schemeClr val="tx2"/>
                </a:solidFill>
              </a:rPr>
            </a:br>
            <a:r>
              <a:rPr lang="uk-UA" sz="2800" cap="none" smtClean="0">
                <a:solidFill>
                  <a:schemeClr val="tx2"/>
                </a:solidFill>
              </a:rPr>
              <a:t>Тема 4. Соціологія та медицина: соціальні виміри здоров’я та хвороби.</a:t>
            </a:r>
            <a:br>
              <a:rPr lang="uk-UA" sz="2800" cap="none" smtClean="0">
                <a:solidFill>
                  <a:schemeClr val="tx2"/>
                </a:solidFill>
              </a:rPr>
            </a:br>
            <a:r>
              <a:rPr lang="uk-UA" sz="2800" cap="none" smtClean="0">
                <a:solidFill>
                  <a:schemeClr val="tx2"/>
                </a:solidFill>
              </a:rPr>
              <a:t>Тема 5. Політологія як система знань про політику. Сутність та функції політики.</a:t>
            </a:r>
            <a:br>
              <a:rPr lang="uk-UA" sz="2800" cap="none" smtClean="0">
                <a:solidFill>
                  <a:schemeClr val="tx2"/>
                </a:solidFill>
              </a:rPr>
            </a:br>
            <a:r>
              <a:rPr lang="uk-UA" sz="2800" cap="none" smtClean="0">
                <a:solidFill>
                  <a:schemeClr val="tx2"/>
                </a:solidFill>
              </a:rPr>
              <a:t>Тема 6. Політична система суспільства. Держава як головний інститут політичної системи.</a:t>
            </a:r>
            <a:br>
              <a:rPr lang="uk-UA" sz="2800" cap="none" smtClean="0">
                <a:solidFill>
                  <a:schemeClr val="tx2"/>
                </a:solidFill>
              </a:rPr>
            </a:br>
            <a:r>
              <a:rPr lang="uk-UA" sz="2800" cap="none" smtClean="0">
                <a:solidFill>
                  <a:schemeClr val="tx2"/>
                </a:solidFill>
              </a:rPr>
              <a:t>Тема 7. Політична влада. Політичні режими.</a:t>
            </a:r>
            <a:br>
              <a:rPr lang="uk-UA" sz="2800" cap="none" smtClean="0">
                <a:solidFill>
                  <a:schemeClr val="tx2"/>
                </a:solidFill>
              </a:rPr>
            </a:br>
            <a:r>
              <a:rPr lang="uk-UA" sz="2800" cap="none" smtClean="0">
                <a:solidFill>
                  <a:schemeClr val="tx2"/>
                </a:solidFill>
              </a:rPr>
              <a:t>Тема 8. Світовий політичний процес і сучасні міжнародні відносини.</a:t>
            </a:r>
            <a:endParaRPr lang="ru-RU" sz="2800" cap="none" smtClean="0">
              <a:solidFill>
                <a:schemeClr val="tx2"/>
              </a:solidFill>
            </a:endParaRPr>
          </a:p>
        </p:txBody>
      </p:sp>
      <p:sp>
        <p:nvSpPr>
          <p:cNvPr id="17410" name="Текст 2"/>
          <p:cNvSpPr>
            <a:spLocks noGrp="1"/>
          </p:cNvSpPr>
          <p:nvPr>
            <p:ph type="body" idx="1"/>
          </p:nvPr>
        </p:nvSpPr>
        <p:spPr>
          <a:xfrm>
            <a:off x="3571875" y="0"/>
            <a:ext cx="5572125" cy="1484313"/>
          </a:xfrm>
        </p:spPr>
        <p:txBody>
          <a:bodyPr/>
          <a:lstStyle/>
          <a:p>
            <a:pPr algn="ctr" eaLnBrk="1" hangingPunct="1"/>
            <a:r>
              <a:rPr lang="uk-UA" sz="4000" b="1" smtClean="0">
                <a:solidFill>
                  <a:srgbClr val="FF0000"/>
                </a:solidFill>
              </a:rPr>
              <a:t>Тематика </a:t>
            </a:r>
          </a:p>
          <a:p>
            <a:pPr algn="ctr" eaLnBrk="1" hangingPunct="1"/>
            <a:r>
              <a:rPr lang="uk-UA" sz="4000" b="1" smtClean="0">
                <a:solidFill>
                  <a:srgbClr val="FF0000"/>
                </a:solidFill>
              </a:rPr>
              <a:t>занять </a:t>
            </a:r>
            <a:endParaRPr lang="ru-RU" sz="4000" b="1" smtClean="0">
              <a:solidFill>
                <a:srgbClr val="FF0000"/>
              </a:solidFill>
            </a:endParaRPr>
          </a:p>
        </p:txBody>
      </p:sp>
      <p:pic>
        <p:nvPicPr>
          <p:cNvPr id="17411" name="Picture 4" descr="Картинки по запросу группа людей картинки"/>
          <p:cNvPicPr>
            <a:picLocks noChangeAspect="1" noChangeArrowheads="1"/>
          </p:cNvPicPr>
          <p:nvPr/>
        </p:nvPicPr>
        <p:blipFill>
          <a:blip r:embed="rId2"/>
          <a:srcRect/>
          <a:stretch>
            <a:fillRect/>
          </a:stretch>
        </p:blipFill>
        <p:spPr bwMode="auto">
          <a:xfrm>
            <a:off x="539750" y="0"/>
            <a:ext cx="3313113" cy="1628775"/>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Текст 2"/>
          <p:cNvSpPr>
            <a:spLocks noGrp="1"/>
          </p:cNvSpPr>
          <p:nvPr>
            <p:ph type="body" idx="1"/>
          </p:nvPr>
        </p:nvSpPr>
        <p:spPr>
          <a:xfrm>
            <a:off x="250825" y="260350"/>
            <a:ext cx="8785225" cy="6408738"/>
          </a:xfrm>
        </p:spPr>
        <p:txBody>
          <a:bodyPr/>
          <a:lstStyle/>
          <a:p>
            <a:pPr eaLnBrk="1" hangingPunct="1">
              <a:lnSpc>
                <a:spcPct val="90000"/>
              </a:lnSpc>
            </a:pPr>
            <a:r>
              <a:rPr lang="uk-UA" sz="2400" b="1" smtClean="0">
                <a:solidFill>
                  <a:schemeClr val="tx2"/>
                </a:solidFill>
              </a:rPr>
              <a:t>На заняттях буде йти мова </a:t>
            </a:r>
          </a:p>
          <a:p>
            <a:pPr eaLnBrk="1" hangingPunct="1">
              <a:lnSpc>
                <a:spcPct val="90000"/>
              </a:lnSpc>
            </a:pPr>
            <a:r>
              <a:rPr lang="uk-UA" sz="2400" b="1" smtClean="0">
                <a:solidFill>
                  <a:schemeClr val="tx2"/>
                </a:solidFill>
              </a:rPr>
              <a:t>про суспільство та його </a:t>
            </a:r>
            <a:endParaRPr lang="en-US" sz="2400" b="1" smtClean="0">
              <a:solidFill>
                <a:schemeClr val="tx2"/>
              </a:solidFill>
            </a:endParaRPr>
          </a:p>
          <a:p>
            <a:pPr eaLnBrk="1" hangingPunct="1">
              <a:lnSpc>
                <a:spcPct val="90000"/>
              </a:lnSpc>
            </a:pPr>
            <a:r>
              <a:rPr lang="uk-UA" sz="2400" b="1" smtClean="0">
                <a:solidFill>
                  <a:schemeClr val="tx2"/>
                </a:solidFill>
              </a:rPr>
              <a:t>складові елементи, </a:t>
            </a:r>
            <a:endParaRPr lang="en-US" sz="2400" b="1" smtClean="0">
              <a:solidFill>
                <a:schemeClr val="tx2"/>
              </a:solidFill>
            </a:endParaRPr>
          </a:p>
          <a:p>
            <a:pPr eaLnBrk="1" hangingPunct="1">
              <a:lnSpc>
                <a:spcPct val="90000"/>
              </a:lnSpc>
            </a:pPr>
            <a:r>
              <a:rPr lang="uk-UA" sz="2400" b="1" smtClean="0">
                <a:solidFill>
                  <a:schemeClr val="tx2"/>
                </a:solidFill>
              </a:rPr>
              <a:t>про методи вивчення соціальної </a:t>
            </a:r>
          </a:p>
          <a:p>
            <a:pPr eaLnBrk="1" hangingPunct="1">
              <a:lnSpc>
                <a:spcPct val="90000"/>
              </a:lnSpc>
            </a:pPr>
            <a:r>
              <a:rPr lang="uk-UA" sz="2400" b="1" smtClean="0">
                <a:solidFill>
                  <a:schemeClr val="tx2"/>
                </a:solidFill>
              </a:rPr>
              <a:t>реальності, </a:t>
            </a:r>
          </a:p>
          <a:p>
            <a:pPr eaLnBrk="1" hangingPunct="1">
              <a:lnSpc>
                <a:spcPct val="90000"/>
              </a:lnSpc>
            </a:pPr>
            <a:r>
              <a:rPr lang="uk-UA" sz="2400" b="1" smtClean="0">
                <a:solidFill>
                  <a:schemeClr val="tx2"/>
                </a:solidFill>
              </a:rPr>
              <a:t>соціальні статуси і ролі, </a:t>
            </a:r>
          </a:p>
          <a:p>
            <a:pPr eaLnBrk="1" hangingPunct="1">
              <a:lnSpc>
                <a:spcPct val="90000"/>
              </a:lnSpc>
            </a:pPr>
            <a:r>
              <a:rPr lang="uk-UA" sz="2400" b="1" smtClean="0">
                <a:solidFill>
                  <a:schemeClr val="tx2"/>
                </a:solidFill>
              </a:rPr>
              <a:t>чинники впливу на соціальну поведінку індивідів, </a:t>
            </a:r>
          </a:p>
          <a:p>
            <a:pPr eaLnBrk="1" hangingPunct="1">
              <a:lnSpc>
                <a:spcPct val="90000"/>
              </a:lnSpc>
            </a:pPr>
            <a:r>
              <a:rPr lang="uk-UA" sz="2400" b="1" smtClean="0">
                <a:solidFill>
                  <a:schemeClr val="tx2"/>
                </a:solidFill>
              </a:rPr>
              <a:t>медицину як соціальний інститут та соціальні основи медичного прогресу, </a:t>
            </a:r>
          </a:p>
          <a:p>
            <a:pPr eaLnBrk="1" hangingPunct="1">
              <a:lnSpc>
                <a:spcPct val="90000"/>
              </a:lnSpc>
            </a:pPr>
            <a:r>
              <a:rPr lang="uk-UA" sz="2400" b="1" smtClean="0">
                <a:solidFill>
                  <a:schemeClr val="tx2"/>
                </a:solidFill>
              </a:rPr>
              <a:t>основні соціологічні та політологічні теорії, глобалізацію та перспективи розвитку суспільства</a:t>
            </a:r>
            <a:r>
              <a:rPr lang="uk-UA" b="1" smtClean="0">
                <a:solidFill>
                  <a:schemeClr val="tx2"/>
                </a:solidFill>
              </a:rPr>
              <a:t> </a:t>
            </a:r>
          </a:p>
          <a:p>
            <a:pPr algn="ctr">
              <a:lnSpc>
                <a:spcPct val="90000"/>
              </a:lnSpc>
            </a:pPr>
            <a:r>
              <a:rPr lang="uk-UA" sz="1600" b="1" smtClean="0">
                <a:solidFill>
                  <a:schemeClr val="tx2"/>
                </a:solidFill>
              </a:rPr>
              <a:t>Додатково звернемо увагу на спеціальні соціологічні теорії: </a:t>
            </a:r>
          </a:p>
          <a:p>
            <a:pPr>
              <a:lnSpc>
                <a:spcPct val="90000"/>
              </a:lnSpc>
            </a:pPr>
            <a:r>
              <a:rPr lang="uk-UA" sz="1600" b="1" smtClean="0">
                <a:solidFill>
                  <a:schemeClr val="tx2"/>
                </a:solidFill>
              </a:rPr>
              <a:t>гендерна соціологія, вікова соціологія, соціологія громадської думки та масової комунікації, </a:t>
            </a:r>
          </a:p>
          <a:p>
            <a:pPr>
              <a:lnSpc>
                <a:spcPct val="90000"/>
              </a:lnSpc>
            </a:pPr>
            <a:r>
              <a:rPr lang="uk-UA" sz="1600" b="1" smtClean="0">
                <a:solidFill>
                  <a:schemeClr val="tx2"/>
                </a:solidFill>
              </a:rPr>
              <a:t>соціологія культури, повсякденності, життєвого шляху, дозвілля, моди, туризму, споживання, реклами, читання, етикету, соціологія інтернету, екосоціологія, соціологія війни, революції, соціологія кар’єри, соціологія емоцій, часу, соціологія їжі, харчування та смаку.</a:t>
            </a:r>
            <a:endParaRPr lang="ru-RU" sz="1600" b="1" smtClean="0">
              <a:solidFill>
                <a:schemeClr val="tx2"/>
              </a:solidFill>
            </a:endParaRPr>
          </a:p>
        </p:txBody>
      </p:sp>
      <p:pic>
        <p:nvPicPr>
          <p:cNvPr id="18434" name="Picture 5" descr="Картинки по запросу группа людей картинки"/>
          <p:cNvPicPr>
            <a:picLocks noChangeAspect="1" noChangeArrowheads="1"/>
          </p:cNvPicPr>
          <p:nvPr/>
        </p:nvPicPr>
        <p:blipFill>
          <a:blip r:embed="rId2"/>
          <a:srcRect/>
          <a:stretch>
            <a:fillRect/>
          </a:stretch>
        </p:blipFill>
        <p:spPr bwMode="auto">
          <a:xfrm>
            <a:off x="5076825" y="115888"/>
            <a:ext cx="3922713" cy="268922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Заголовок 1"/>
          <p:cNvSpPr>
            <a:spLocks noGrp="1"/>
          </p:cNvSpPr>
          <p:nvPr>
            <p:ph type="title"/>
          </p:nvPr>
        </p:nvSpPr>
        <p:spPr>
          <a:xfrm>
            <a:off x="107950" y="0"/>
            <a:ext cx="9036050" cy="1884363"/>
          </a:xfrm>
        </p:spPr>
        <p:txBody>
          <a:bodyPr/>
          <a:lstStyle/>
          <a:p>
            <a:pPr eaLnBrk="1" hangingPunct="1"/>
            <a:r>
              <a:rPr lang="uk-UA" sz="2800" b="1" smtClean="0">
                <a:solidFill>
                  <a:srgbClr val="FF0000"/>
                </a:solidFill>
              </a:rPr>
              <a:t>А також поговоримо про соціальну структуру, </a:t>
            </a:r>
            <a:br>
              <a:rPr lang="uk-UA" sz="2800" b="1" smtClean="0">
                <a:solidFill>
                  <a:srgbClr val="FF0000"/>
                </a:solidFill>
              </a:rPr>
            </a:br>
            <a:r>
              <a:rPr lang="uk-UA" sz="2800" b="1" smtClean="0">
                <a:solidFill>
                  <a:srgbClr val="FF0000"/>
                </a:solidFill>
              </a:rPr>
              <a:t>роль урбанізованої спільноти у розвитку суспільства, вплив науково-технічного прогресу на стан суспільства…</a:t>
            </a:r>
            <a:endParaRPr lang="ru-RU" sz="2800" smtClean="0">
              <a:solidFill>
                <a:srgbClr val="FF0000"/>
              </a:solidFill>
            </a:endParaRPr>
          </a:p>
        </p:txBody>
      </p:sp>
      <p:pic>
        <p:nvPicPr>
          <p:cNvPr id="19458" name="Picture 3"/>
          <p:cNvPicPr>
            <a:picLocks noChangeAspect="1" noChangeArrowheads="1"/>
          </p:cNvPicPr>
          <p:nvPr/>
        </p:nvPicPr>
        <p:blipFill>
          <a:blip r:embed="rId2"/>
          <a:srcRect/>
          <a:stretch>
            <a:fillRect/>
          </a:stretch>
        </p:blipFill>
        <p:spPr bwMode="auto">
          <a:xfrm>
            <a:off x="179388" y="1857375"/>
            <a:ext cx="8785225" cy="4811713"/>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p:nvPr>
        </p:nvSpPr>
        <p:spPr>
          <a:xfrm>
            <a:off x="457200" y="0"/>
            <a:ext cx="8229600" cy="1143000"/>
          </a:xfrm>
        </p:spPr>
        <p:txBody>
          <a:bodyPr/>
          <a:lstStyle/>
          <a:p>
            <a:r>
              <a:rPr lang="uk-UA" sz="2800" b="1" smtClean="0">
                <a:solidFill>
                  <a:srgbClr val="FF0000"/>
                </a:solidFill>
              </a:rPr>
              <a:t>Також будуть розглянуті такі теми:</a:t>
            </a:r>
          </a:p>
        </p:txBody>
      </p:sp>
      <p:sp>
        <p:nvSpPr>
          <p:cNvPr id="20482" name="Rectangle 3"/>
          <p:cNvSpPr>
            <a:spLocks noGrp="1"/>
          </p:cNvSpPr>
          <p:nvPr>
            <p:ph type="body" idx="1"/>
          </p:nvPr>
        </p:nvSpPr>
        <p:spPr>
          <a:xfrm>
            <a:off x="250825" y="1052513"/>
            <a:ext cx="8642350" cy="2520950"/>
          </a:xfrm>
        </p:spPr>
        <p:txBody>
          <a:bodyPr/>
          <a:lstStyle/>
          <a:p>
            <a:pPr marL="266700" indent="-266700">
              <a:lnSpc>
                <a:spcPct val="80000"/>
              </a:lnSpc>
            </a:pPr>
            <a:r>
              <a:rPr lang="uk-UA" sz="1800" b="1" smtClean="0">
                <a:solidFill>
                  <a:schemeClr val="tx2"/>
                </a:solidFill>
                <a:latin typeface="Arial" charset="0"/>
                <a:cs typeface="Arial" charset="0"/>
              </a:rPr>
              <a:t>Прогнозування розвитку України в майбутньому. </a:t>
            </a:r>
          </a:p>
          <a:p>
            <a:pPr marL="266700" indent="-266700">
              <a:lnSpc>
                <a:spcPct val="80000"/>
              </a:lnSpc>
            </a:pPr>
            <a:r>
              <a:rPr lang="uk-UA" sz="1800" b="1" smtClean="0">
                <a:solidFill>
                  <a:schemeClr val="tx2"/>
                </a:solidFill>
                <a:latin typeface="Arial" charset="0"/>
                <a:cs typeface="Arial" charset="0"/>
              </a:rPr>
              <a:t>Геополітика. </a:t>
            </a:r>
          </a:p>
          <a:p>
            <a:pPr marL="266700" indent="-266700">
              <a:lnSpc>
                <a:spcPct val="80000"/>
              </a:lnSpc>
            </a:pPr>
            <a:r>
              <a:rPr lang="uk-UA" sz="1800" b="1" smtClean="0">
                <a:solidFill>
                  <a:schemeClr val="tx2"/>
                </a:solidFill>
                <a:latin typeface="Arial" charset="0"/>
                <a:cs typeface="Arial" charset="0"/>
              </a:rPr>
              <a:t>Інформаційні технології у виборчій боротьбі. </a:t>
            </a:r>
          </a:p>
          <a:p>
            <a:pPr marL="266700" indent="-266700">
              <a:lnSpc>
                <a:spcPct val="80000"/>
              </a:lnSpc>
            </a:pPr>
            <a:r>
              <a:rPr lang="uk-UA" sz="1800" b="1" smtClean="0">
                <a:solidFill>
                  <a:schemeClr val="tx2"/>
                </a:solidFill>
                <a:latin typeface="Arial" charset="0"/>
                <a:cs typeface="Arial" charset="0"/>
              </a:rPr>
              <a:t>Основні способи формування політичного іміджу кандидата в депутати. </a:t>
            </a:r>
          </a:p>
          <a:p>
            <a:pPr marL="266700" indent="-266700">
              <a:lnSpc>
                <a:spcPct val="80000"/>
              </a:lnSpc>
            </a:pPr>
            <a:r>
              <a:rPr lang="uk-UA" sz="1800" b="1" smtClean="0">
                <a:solidFill>
                  <a:schemeClr val="tx2"/>
                </a:solidFill>
                <a:latin typeface="Arial" charset="0"/>
                <a:cs typeface="Arial" charset="0"/>
              </a:rPr>
              <a:t>Політичні технології, політичний маркетинг, політичний менеджмент. </a:t>
            </a:r>
          </a:p>
          <a:p>
            <a:pPr marL="266700" indent="-266700">
              <a:lnSpc>
                <a:spcPct val="80000"/>
              </a:lnSpc>
            </a:pPr>
            <a:r>
              <a:rPr lang="uk-UA" sz="1800" b="1" smtClean="0">
                <a:solidFill>
                  <a:schemeClr val="tx2"/>
                </a:solidFill>
                <a:latin typeface="Arial" charset="0"/>
                <a:cs typeface="Arial" charset="0"/>
              </a:rPr>
              <a:t>Феномен натовпу. </a:t>
            </a:r>
          </a:p>
          <a:p>
            <a:pPr marL="266700" indent="-266700">
              <a:lnSpc>
                <a:spcPct val="80000"/>
              </a:lnSpc>
            </a:pPr>
            <a:r>
              <a:rPr lang="uk-UA" sz="1800" b="1" smtClean="0">
                <a:solidFill>
                  <a:schemeClr val="tx2"/>
                </a:solidFill>
                <a:latin typeface="Arial" charset="0"/>
                <a:cs typeface="Arial" charset="0"/>
              </a:rPr>
              <a:t>Переваги та недоліки демократії. </a:t>
            </a:r>
          </a:p>
          <a:p>
            <a:pPr marL="266700" indent="-266700">
              <a:lnSpc>
                <a:spcPct val="80000"/>
              </a:lnSpc>
            </a:pPr>
            <a:r>
              <a:rPr lang="uk-UA" sz="1800" b="1" smtClean="0">
                <a:solidFill>
                  <a:schemeClr val="tx2"/>
                </a:solidFill>
                <a:latin typeface="Arial" charset="0"/>
                <a:cs typeface="Arial" charset="0"/>
              </a:rPr>
              <a:t>Політична символіка.</a:t>
            </a:r>
          </a:p>
          <a:p>
            <a:pPr marL="266700" indent="-266700">
              <a:lnSpc>
                <a:spcPct val="80000"/>
              </a:lnSpc>
            </a:pPr>
            <a:endParaRPr lang="uk-UA" sz="1800" smtClean="0">
              <a:solidFill>
                <a:schemeClr val="tx2"/>
              </a:solidFill>
            </a:endParaRPr>
          </a:p>
        </p:txBody>
      </p:sp>
      <p:sp>
        <p:nvSpPr>
          <p:cNvPr id="20483" name="Rectangle 4"/>
          <p:cNvSpPr>
            <a:spLocks noChangeArrowheads="1"/>
          </p:cNvSpPr>
          <p:nvPr/>
        </p:nvSpPr>
        <p:spPr bwMode="auto">
          <a:xfrm>
            <a:off x="179388" y="3644900"/>
            <a:ext cx="8713787" cy="3143250"/>
          </a:xfrm>
          <a:prstGeom prst="rect">
            <a:avLst/>
          </a:prstGeom>
          <a:noFill/>
          <a:ln w="9525">
            <a:noFill/>
            <a:miter lim="800000"/>
            <a:headEnd/>
            <a:tailEnd/>
          </a:ln>
        </p:spPr>
        <p:txBody>
          <a:bodyPr>
            <a:spAutoFit/>
          </a:bodyPr>
          <a:lstStyle/>
          <a:p>
            <a:pPr indent="180975" algn="ctr"/>
            <a:r>
              <a:rPr lang="uk-UA" sz="2000" b="1">
                <a:solidFill>
                  <a:srgbClr val="FF0000"/>
                </a:solidFill>
              </a:rPr>
              <a:t>Ми спробуємо відповісти на питання:</a:t>
            </a:r>
          </a:p>
          <a:p>
            <a:pPr indent="180975" algn="ctr"/>
            <a:endParaRPr lang="uk-UA" b="1">
              <a:solidFill>
                <a:srgbClr val="FF0000"/>
              </a:solidFill>
            </a:endParaRPr>
          </a:p>
          <a:p>
            <a:pPr indent="180975">
              <a:buFontTx/>
              <a:buChar char="•"/>
            </a:pPr>
            <a:r>
              <a:rPr lang="uk-UA" b="1">
                <a:solidFill>
                  <a:schemeClr val="tx2"/>
                </a:solidFill>
              </a:rPr>
              <a:t>Чи може громадянин жити і працювати, залишаючись поза політикою? </a:t>
            </a:r>
          </a:p>
          <a:p>
            <a:pPr indent="180975">
              <a:buFontTx/>
              <a:buChar char="•"/>
            </a:pPr>
            <a:r>
              <a:rPr lang="uk-UA" b="1">
                <a:solidFill>
                  <a:schemeClr val="tx2"/>
                </a:solidFill>
              </a:rPr>
              <a:t>Чи може індивід впливати на державу? </a:t>
            </a:r>
          </a:p>
          <a:p>
            <a:pPr indent="180975">
              <a:buFontTx/>
              <a:buChar char="•"/>
            </a:pPr>
            <a:r>
              <a:rPr lang="uk-UA" b="1">
                <a:solidFill>
                  <a:schemeClr val="tx2"/>
                </a:solidFill>
              </a:rPr>
              <a:t>Чи можливе існування людського суспільства без держави в близькому (далекому) майбутньому? </a:t>
            </a:r>
          </a:p>
          <a:p>
            <a:pPr indent="180975">
              <a:buFontTx/>
              <a:buChar char="•"/>
            </a:pPr>
            <a:r>
              <a:rPr lang="uk-UA" b="1">
                <a:solidFill>
                  <a:schemeClr val="tx2"/>
                </a:solidFill>
              </a:rPr>
              <a:t>Яка форма правління найбільш прийнятна для України? </a:t>
            </a:r>
          </a:p>
          <a:p>
            <a:pPr indent="180975">
              <a:buFontTx/>
              <a:buChar char="•"/>
            </a:pPr>
            <a:r>
              <a:rPr lang="uk-UA" b="1">
                <a:solidFill>
                  <a:schemeClr val="tx2"/>
                </a:solidFill>
              </a:rPr>
              <a:t>Яка різниця між поняттями „патріотизм” і „націоналізм”? </a:t>
            </a:r>
          </a:p>
          <a:p>
            <a:pPr indent="180975">
              <a:buFontTx/>
              <a:buChar char="•"/>
            </a:pPr>
            <a:r>
              <a:rPr lang="uk-UA" b="1">
                <a:solidFill>
                  <a:schemeClr val="tx2"/>
                </a:solidFill>
              </a:rPr>
              <a:t>Скільки партій потрібно в Україні на сучасному етапі і в подальшому?</a:t>
            </a:r>
          </a:p>
          <a:p>
            <a:pPr indent="180975">
              <a:buFontTx/>
              <a:buChar char="•"/>
            </a:pPr>
            <a:r>
              <a:rPr lang="uk-UA" b="1">
                <a:solidFill>
                  <a:schemeClr val="tx2"/>
                </a:solidFill>
              </a:rPr>
              <a:t>Якою є національна ідея для України на сучасному етапі? </a:t>
            </a:r>
            <a:endParaRPr lang="uk-UA" b="1">
              <a:solidFill>
                <a:srgbClr val="FF0000"/>
              </a:solidFill>
            </a:endParaRPr>
          </a:p>
          <a:p>
            <a:pPr indent="180975"/>
            <a:endParaRPr lang="uk-UA" b="1">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p:cNvSpPr>
          <p:nvPr>
            <p:ph type="title"/>
          </p:nvPr>
        </p:nvSpPr>
        <p:spPr>
          <a:xfrm>
            <a:off x="468313" y="188913"/>
            <a:ext cx="8229600" cy="792162"/>
          </a:xfrm>
        </p:spPr>
        <p:txBody>
          <a:bodyPr/>
          <a:lstStyle/>
          <a:p>
            <a:pPr>
              <a:lnSpc>
                <a:spcPct val="70000"/>
              </a:lnSpc>
            </a:pPr>
            <a:r>
              <a:rPr lang="uk-UA" sz="2800" b="1" smtClean="0">
                <a:solidFill>
                  <a:srgbClr val="FF0000"/>
                </a:solidFill>
              </a:rPr>
              <a:t>Приділимо увагу питанням</a:t>
            </a:r>
            <a:r>
              <a:rPr lang="uk-UA" sz="2800" smtClean="0">
                <a:solidFill>
                  <a:srgbClr val="FF0000"/>
                </a:solidFill>
              </a:rPr>
              <a:t/>
            </a:r>
            <a:br>
              <a:rPr lang="uk-UA" sz="2800" smtClean="0">
                <a:solidFill>
                  <a:srgbClr val="FF0000"/>
                </a:solidFill>
              </a:rPr>
            </a:br>
            <a:r>
              <a:rPr lang="uk-UA" sz="2800" b="1" u="sng" smtClean="0">
                <a:solidFill>
                  <a:srgbClr val="FF0000"/>
                </a:solidFill>
              </a:rPr>
              <a:t>медичної соціології</a:t>
            </a:r>
            <a:r>
              <a:rPr lang="uk-UA" sz="2800" b="1" smtClean="0">
                <a:solidFill>
                  <a:srgbClr val="FF0000"/>
                </a:solidFill>
              </a:rPr>
              <a:t>:</a:t>
            </a:r>
            <a:r>
              <a:rPr lang="uk-UA" sz="4000" smtClean="0"/>
              <a:t> </a:t>
            </a:r>
          </a:p>
        </p:txBody>
      </p:sp>
      <p:sp>
        <p:nvSpPr>
          <p:cNvPr id="21506" name="Rectangle 3"/>
          <p:cNvSpPr>
            <a:spLocks noGrp="1"/>
          </p:cNvSpPr>
          <p:nvPr>
            <p:ph type="body" idx="1"/>
          </p:nvPr>
        </p:nvSpPr>
        <p:spPr>
          <a:xfrm>
            <a:off x="0" y="1052513"/>
            <a:ext cx="9144000" cy="5689600"/>
          </a:xfrm>
        </p:spPr>
        <p:txBody>
          <a:bodyPr/>
          <a:lstStyle/>
          <a:p>
            <a:pPr marL="609600">
              <a:lnSpc>
                <a:spcPct val="80000"/>
              </a:lnSpc>
            </a:pPr>
            <a:r>
              <a:rPr lang="uk-UA" sz="1400" b="1" smtClean="0">
                <a:solidFill>
                  <a:schemeClr val="tx2"/>
                </a:solidFill>
              </a:rPr>
              <a:t>Основні напрямки досліджень медичної соціології.</a:t>
            </a:r>
          </a:p>
          <a:p>
            <a:pPr marL="609600">
              <a:lnSpc>
                <a:spcPct val="80000"/>
              </a:lnSpc>
            </a:pPr>
            <a:r>
              <a:rPr lang="uk-UA" sz="1400" b="1" smtClean="0">
                <a:solidFill>
                  <a:schemeClr val="tx2"/>
                </a:solidFill>
              </a:rPr>
              <a:t>Історичні зміни соціального статусу лікаря в різних країнах світу.</a:t>
            </a:r>
          </a:p>
          <a:p>
            <a:pPr marL="609600">
              <a:lnSpc>
                <a:spcPct val="80000"/>
              </a:lnSpc>
            </a:pPr>
            <a:r>
              <a:rPr lang="uk-UA" sz="1400" b="1" smtClean="0">
                <a:solidFill>
                  <a:schemeClr val="tx2"/>
                </a:solidFill>
              </a:rPr>
              <a:t>Соціальна мобільність в системі охорони здоров’я.</a:t>
            </a:r>
          </a:p>
          <a:p>
            <a:pPr marL="609600">
              <a:lnSpc>
                <a:spcPct val="80000"/>
              </a:lnSpc>
            </a:pPr>
            <a:r>
              <a:rPr lang="uk-UA" sz="1400" b="1" smtClean="0">
                <a:solidFill>
                  <a:schemeClr val="tx2"/>
                </a:solidFill>
              </a:rPr>
              <a:t>Соціалізація медичного працівника. Агенти соціалізації лікаря.</a:t>
            </a:r>
          </a:p>
          <a:p>
            <a:pPr marL="609600">
              <a:lnSpc>
                <a:spcPct val="80000"/>
              </a:lnSpc>
            </a:pPr>
            <a:r>
              <a:rPr lang="uk-UA" sz="1400" b="1" smtClean="0">
                <a:solidFill>
                  <a:schemeClr val="tx2"/>
                </a:solidFill>
              </a:rPr>
              <a:t>Основні характеристики соціальної ролі лікаря та соціальної ролі хворого. Відносини лікаря з пацієнтом.</a:t>
            </a:r>
          </a:p>
          <a:p>
            <a:pPr marL="609600">
              <a:lnSpc>
                <a:spcPct val="80000"/>
              </a:lnSpc>
            </a:pPr>
            <a:r>
              <a:rPr lang="uk-UA" sz="1400" b="1" smtClean="0">
                <a:solidFill>
                  <a:schemeClr val="tx2"/>
                </a:solidFill>
              </a:rPr>
              <a:t>Поняття «третій стан» в медичній соціології. </a:t>
            </a:r>
          </a:p>
          <a:p>
            <a:pPr marL="609600">
              <a:lnSpc>
                <a:spcPct val="80000"/>
              </a:lnSpc>
            </a:pPr>
            <a:r>
              <a:rPr lang="uk-UA" sz="1400" b="1" smtClean="0">
                <a:solidFill>
                  <a:schemeClr val="tx2"/>
                </a:solidFill>
              </a:rPr>
              <a:t>Біомедична та соціомедична моделі здоров’я.</a:t>
            </a:r>
          </a:p>
          <a:p>
            <a:pPr marL="609600">
              <a:lnSpc>
                <a:spcPct val="80000"/>
              </a:lnSpc>
            </a:pPr>
            <a:r>
              <a:rPr lang="uk-UA" sz="1400" b="1" smtClean="0">
                <a:solidFill>
                  <a:schemeClr val="tx2"/>
                </a:solidFill>
              </a:rPr>
              <a:t>Вплив глобалізації на стан здоров'я населення.</a:t>
            </a:r>
          </a:p>
          <a:p>
            <a:pPr marL="609600">
              <a:lnSpc>
                <a:spcPct val="80000"/>
              </a:lnSpc>
            </a:pPr>
            <a:r>
              <a:rPr lang="uk-UA" sz="1400" b="1" smtClean="0">
                <a:solidFill>
                  <a:schemeClr val="tx2"/>
                </a:solidFill>
              </a:rPr>
              <a:t>Демографічні процеси та соціальна структура захворюваності.</a:t>
            </a:r>
          </a:p>
          <a:p>
            <a:pPr marL="609600">
              <a:lnSpc>
                <a:spcPct val="80000"/>
              </a:lnSpc>
            </a:pPr>
            <a:r>
              <a:rPr lang="uk-UA" sz="1400" b="1" smtClean="0">
                <a:solidFill>
                  <a:schemeClr val="tx2"/>
                </a:solidFill>
              </a:rPr>
              <a:t>Нерівність у здоров’ї. </a:t>
            </a:r>
          </a:p>
          <a:p>
            <a:pPr marL="609600">
              <a:lnSpc>
                <a:spcPct val="80000"/>
              </a:lnSpc>
            </a:pPr>
            <a:r>
              <a:rPr lang="uk-UA" sz="1400" b="1" smtClean="0">
                <a:solidFill>
                  <a:schemeClr val="tx2"/>
                </a:solidFill>
              </a:rPr>
              <a:t>Переваги та недоліки процесу медикалізації суспільства. </a:t>
            </a:r>
          </a:p>
          <a:p>
            <a:pPr marL="609600">
              <a:lnSpc>
                <a:spcPct val="80000"/>
              </a:lnSpc>
            </a:pPr>
            <a:r>
              <a:rPr lang="uk-UA" sz="1400" b="1" smtClean="0">
                <a:solidFill>
                  <a:schemeClr val="tx2"/>
                </a:solidFill>
              </a:rPr>
              <a:t>Сучасна роль лікаря в зміні ставлення населення до здоров'я як соціальної цінності. </a:t>
            </a:r>
          </a:p>
          <a:p>
            <a:pPr marL="609600">
              <a:lnSpc>
                <a:spcPct val="80000"/>
              </a:lnSpc>
            </a:pPr>
            <a:r>
              <a:rPr lang="uk-UA" sz="1400" b="1" smtClean="0">
                <a:solidFill>
                  <a:schemeClr val="tx2"/>
                </a:solidFill>
              </a:rPr>
              <a:t>Культура здоров’я, як основа формування моделі здорової поведінки. Престиж здоров'я та хвороби серед молоді.</a:t>
            </a:r>
          </a:p>
          <a:p>
            <a:pPr marL="609600" algn="ctr">
              <a:lnSpc>
                <a:spcPct val="80000"/>
              </a:lnSpc>
              <a:buFont typeface="Arial" charset="0"/>
              <a:buNone/>
            </a:pPr>
            <a:r>
              <a:rPr lang="uk-UA" sz="2000" b="1" smtClean="0">
                <a:solidFill>
                  <a:srgbClr val="FF0000"/>
                </a:solidFill>
              </a:rPr>
              <a:t>Та  розглянемо зв</a:t>
            </a:r>
            <a:r>
              <a:rPr lang="uk-UA" sz="2000" b="1" i="1" smtClean="0">
                <a:solidFill>
                  <a:srgbClr val="FF0000"/>
                </a:solidFill>
              </a:rPr>
              <a:t>’</a:t>
            </a:r>
            <a:r>
              <a:rPr lang="uk-UA" sz="2000" b="1" smtClean="0">
                <a:solidFill>
                  <a:srgbClr val="FF0000"/>
                </a:solidFill>
              </a:rPr>
              <a:t>язок  </a:t>
            </a:r>
            <a:r>
              <a:rPr lang="uk-UA" sz="2000" b="1" u="sng" smtClean="0">
                <a:solidFill>
                  <a:srgbClr val="FF0000"/>
                </a:solidFill>
              </a:rPr>
              <a:t>політики і медицини</a:t>
            </a:r>
            <a:r>
              <a:rPr lang="uk-UA" sz="2000" b="1" smtClean="0">
                <a:solidFill>
                  <a:srgbClr val="FF0000"/>
                </a:solidFill>
              </a:rPr>
              <a:t>:</a:t>
            </a:r>
          </a:p>
          <a:p>
            <a:pPr marL="609600">
              <a:lnSpc>
                <a:spcPct val="80000"/>
              </a:lnSpc>
            </a:pPr>
            <a:r>
              <a:rPr lang="uk-UA" sz="1400" b="1" smtClean="0">
                <a:solidFill>
                  <a:schemeClr val="tx2"/>
                </a:solidFill>
              </a:rPr>
              <a:t>Політичні відносини у суспільстві і проблеми охорони здоров'я. </a:t>
            </a:r>
          </a:p>
          <a:p>
            <a:pPr marL="609600">
              <a:lnSpc>
                <a:spcPct val="80000"/>
              </a:lnSpc>
            </a:pPr>
            <a:r>
              <a:rPr lang="uk-UA" sz="1400" b="1" smtClean="0">
                <a:solidFill>
                  <a:schemeClr val="tx2"/>
                </a:solidFill>
              </a:rPr>
              <a:t>Медицина як явище політичного життя та політичних відносин. </a:t>
            </a:r>
          </a:p>
          <a:p>
            <a:pPr marL="609600">
              <a:lnSpc>
                <a:spcPct val="80000"/>
              </a:lnSpc>
            </a:pPr>
            <a:r>
              <a:rPr lang="uk-UA" sz="1400" b="1" smtClean="0">
                <a:solidFill>
                  <a:schemeClr val="tx2"/>
                </a:solidFill>
              </a:rPr>
              <a:t>Вплив політичної системи на стан медичного обслуговування.</a:t>
            </a:r>
          </a:p>
          <a:p>
            <a:pPr marL="609600">
              <a:lnSpc>
                <a:spcPct val="80000"/>
              </a:lnSpc>
            </a:pPr>
            <a:r>
              <a:rPr lang="uk-UA" sz="1400" b="1" smtClean="0">
                <a:solidFill>
                  <a:schemeClr val="tx2"/>
                </a:solidFill>
              </a:rPr>
              <a:t>Політичні погляди лікарської громадськості. </a:t>
            </a:r>
          </a:p>
          <a:p>
            <a:pPr marL="609600">
              <a:lnSpc>
                <a:spcPct val="80000"/>
              </a:lnSpc>
            </a:pPr>
            <a:r>
              <a:rPr lang="uk-UA" sz="1400" b="1" smtClean="0">
                <a:solidFill>
                  <a:schemeClr val="tx2"/>
                </a:solidFill>
              </a:rPr>
              <a:t>Політична культура лікаря. </a:t>
            </a:r>
          </a:p>
          <a:p>
            <a:pPr marL="609600">
              <a:lnSpc>
                <a:spcPct val="80000"/>
              </a:lnSpc>
            </a:pPr>
            <a:r>
              <a:rPr lang="uk-UA" sz="1400" b="1" smtClean="0">
                <a:solidFill>
                  <a:schemeClr val="tx2"/>
                </a:solidFill>
              </a:rPr>
              <a:t>Участь медиків у формуванні громадянського суспільства та громадської думки. </a:t>
            </a:r>
          </a:p>
          <a:p>
            <a:pPr marL="609600">
              <a:lnSpc>
                <a:spcPct val="80000"/>
              </a:lnSpc>
            </a:pPr>
            <a:r>
              <a:rPr lang="uk-UA" sz="1400" b="1" smtClean="0">
                <a:solidFill>
                  <a:schemeClr val="tx2"/>
                </a:solidFill>
              </a:rPr>
              <a:t>Політичні знання як фактор вільного та свідомого вибору позиції у житті </a:t>
            </a:r>
          </a:p>
          <a:p>
            <a:pPr marL="609600">
              <a:lnSpc>
                <a:spcPct val="80000"/>
              </a:lnSpc>
            </a:pPr>
            <a:r>
              <a:rPr lang="uk-UA" sz="1400" b="1" smtClean="0">
                <a:solidFill>
                  <a:schemeClr val="tx2"/>
                </a:solidFill>
              </a:rPr>
              <a:t>Шляхи удосконалення політичної компетенції медичного працівника </a:t>
            </a:r>
          </a:p>
          <a:p>
            <a:pPr marL="609600">
              <a:lnSpc>
                <a:spcPct val="80000"/>
              </a:lnSpc>
            </a:pPr>
            <a:r>
              <a:rPr lang="uk-UA" sz="1400" b="1" smtClean="0">
                <a:solidFill>
                  <a:schemeClr val="tx2"/>
                </a:solidFill>
              </a:rPr>
              <a:t>Політологічний вимір медичної деонтології</a:t>
            </a:r>
          </a:p>
          <a:p>
            <a:pPr marL="609600">
              <a:lnSpc>
                <a:spcPct val="80000"/>
              </a:lnSpc>
            </a:pPr>
            <a:r>
              <a:rPr lang="uk-UA" sz="1400" b="1" smtClean="0">
                <a:solidFill>
                  <a:schemeClr val="tx2"/>
                </a:solidFill>
              </a:rPr>
              <a:t>Медичні працівники </a:t>
            </a:r>
            <a:r>
              <a:rPr lang="ru-RU" sz="1400" b="1" smtClean="0">
                <a:solidFill>
                  <a:schemeClr val="tx2"/>
                </a:solidFill>
              </a:rPr>
              <a:t>- </a:t>
            </a:r>
            <a:r>
              <a:rPr lang="uk-UA" sz="1400" b="1" smtClean="0">
                <a:solidFill>
                  <a:schemeClr val="tx2"/>
                </a:solidFill>
              </a:rPr>
              <a:t>політичні діячі</a:t>
            </a:r>
          </a:p>
          <a:p>
            <a:pPr marL="609600">
              <a:lnSpc>
                <a:spcPct val="80000"/>
              </a:lnSpc>
            </a:pPr>
            <a:r>
              <a:rPr lang="uk-UA" sz="1400" b="1" smtClean="0">
                <a:solidFill>
                  <a:schemeClr val="tx2"/>
                </a:solidFill>
              </a:rPr>
              <a:t>Медичні громадські організації і товариства </a:t>
            </a:r>
          </a:p>
          <a:p>
            <a:pPr marL="609600">
              <a:lnSpc>
                <a:spcPct val="80000"/>
              </a:lnSpc>
            </a:pPr>
            <a:endParaRPr lang="uk-UA" sz="900" b="1" smtClean="0">
              <a:solidFill>
                <a:schemeClr val="tx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Заголовок 1"/>
          <p:cNvSpPr>
            <a:spLocks noGrp="1"/>
          </p:cNvSpPr>
          <p:nvPr>
            <p:ph type="title"/>
          </p:nvPr>
        </p:nvSpPr>
        <p:spPr>
          <a:xfrm>
            <a:off x="179388" y="0"/>
            <a:ext cx="8964612" cy="2428875"/>
          </a:xfrm>
        </p:spPr>
        <p:txBody>
          <a:bodyPr/>
          <a:lstStyle/>
          <a:p>
            <a:pPr eaLnBrk="1" hangingPunct="1"/>
            <a:r>
              <a:rPr lang="uk-UA" sz="4800" b="1" smtClean="0">
                <a:solidFill>
                  <a:schemeClr val="accent1"/>
                </a:solidFill>
              </a:rPr>
              <a:t>Ви зможете спробувати провести власне соціологічне </a:t>
            </a:r>
            <a:br>
              <a:rPr lang="uk-UA" sz="4800" b="1" smtClean="0">
                <a:solidFill>
                  <a:schemeClr val="accent1"/>
                </a:solidFill>
              </a:rPr>
            </a:br>
            <a:r>
              <a:rPr lang="uk-UA" sz="4800" b="1" smtClean="0">
                <a:solidFill>
                  <a:schemeClr val="accent1"/>
                </a:solidFill>
              </a:rPr>
              <a:t>дослідження</a:t>
            </a:r>
            <a:endParaRPr lang="ru-RU" sz="4800" b="1" smtClean="0">
              <a:solidFill>
                <a:schemeClr val="accent1"/>
              </a:solidFill>
            </a:endParaRPr>
          </a:p>
        </p:txBody>
      </p:sp>
      <p:pic>
        <p:nvPicPr>
          <p:cNvPr id="22530" name="Picture 10" descr="Картинки по запросу опрос картинки"/>
          <p:cNvPicPr>
            <a:picLocks noChangeAspect="1" noChangeArrowheads="1"/>
          </p:cNvPicPr>
          <p:nvPr/>
        </p:nvPicPr>
        <p:blipFill>
          <a:blip r:embed="rId2"/>
          <a:srcRect l="9779" r="3423" b="9891"/>
          <a:stretch>
            <a:fillRect/>
          </a:stretch>
        </p:blipFill>
        <p:spPr bwMode="auto">
          <a:xfrm>
            <a:off x="1258888" y="2492375"/>
            <a:ext cx="6311900" cy="4113213"/>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Заголовок 1"/>
          <p:cNvSpPr>
            <a:spLocks noGrp="1"/>
          </p:cNvSpPr>
          <p:nvPr>
            <p:ph type="body" idx="4294967295"/>
          </p:nvPr>
        </p:nvSpPr>
        <p:spPr>
          <a:xfrm>
            <a:off x="0" y="0"/>
            <a:ext cx="9144000" cy="2286000"/>
          </a:xfrm>
        </p:spPr>
        <p:txBody>
          <a:bodyPr anchor="b"/>
          <a:lstStyle/>
          <a:p>
            <a:pPr marL="0" indent="0" algn="ctr" eaLnBrk="1" hangingPunct="1">
              <a:buFont typeface="Arial" charset="0"/>
              <a:buNone/>
            </a:pPr>
            <a:r>
              <a:rPr lang="uk-UA" sz="6000" b="1" smtClean="0">
                <a:solidFill>
                  <a:srgbClr val="FF0000"/>
                </a:solidFill>
              </a:rPr>
              <a:t>Дякуємо за увагу!</a:t>
            </a:r>
          </a:p>
          <a:p>
            <a:pPr marL="0" indent="0" algn="ctr" eaLnBrk="1" hangingPunct="1">
              <a:buFont typeface="Arial" charset="0"/>
              <a:buNone/>
            </a:pPr>
            <a:endParaRPr lang="ru-RU" sz="5400" smtClean="0">
              <a:solidFill>
                <a:srgbClr val="FF0000"/>
              </a:solidFill>
            </a:endParaRPr>
          </a:p>
        </p:txBody>
      </p:sp>
      <p:pic>
        <p:nvPicPr>
          <p:cNvPr id="23554" name="Рисунок 3" descr="thumb.php.png"/>
          <p:cNvPicPr>
            <a:picLocks noChangeAspect="1"/>
          </p:cNvPicPr>
          <p:nvPr/>
        </p:nvPicPr>
        <p:blipFill>
          <a:blip r:embed="rId2"/>
          <a:srcRect/>
          <a:stretch>
            <a:fillRect/>
          </a:stretch>
        </p:blipFill>
        <p:spPr bwMode="auto">
          <a:xfrm>
            <a:off x="468313" y="1844675"/>
            <a:ext cx="8280400" cy="41529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490</TotalTime>
  <Words>1119</Words>
  <PresentationFormat>Экран (4:3)</PresentationFormat>
  <Paragraphs>112</Paragraphs>
  <Slides>11</Slides>
  <Notes>0</Notes>
  <HiddenSlides>0</HiddenSlides>
  <MMClips>0</MMClips>
  <ScaleCrop>false</ScaleCrop>
  <HeadingPairs>
    <vt:vector size="6" baseType="variant">
      <vt:variant>
        <vt:lpstr>Использованные шрифты</vt:lpstr>
      </vt:variant>
      <vt:variant>
        <vt:i4>4</vt:i4>
      </vt:variant>
      <vt:variant>
        <vt:lpstr>Шаблон оформления</vt:lpstr>
      </vt:variant>
      <vt:variant>
        <vt:i4>1</vt:i4>
      </vt:variant>
      <vt:variant>
        <vt:lpstr>Заголовки слайдов</vt:lpstr>
      </vt:variant>
      <vt:variant>
        <vt:i4>11</vt:i4>
      </vt:variant>
    </vt:vector>
  </HeadingPairs>
  <TitlesOfParts>
    <vt:vector size="16" baseType="lpstr">
      <vt:lpstr>Arial</vt:lpstr>
      <vt:lpstr>Calibri</vt:lpstr>
      <vt:lpstr>Times New Roman</vt:lpstr>
      <vt:lpstr>맑은 고딕</vt:lpstr>
      <vt:lpstr>Тема Office</vt:lpstr>
      <vt:lpstr>Міністерство освіти і науки України​ Міністерство охорони здоров’я України Вінницький національний медичний університет   імені М. І. Пирогова​  Кафедра філософії та суспільних наук​  Секція суспільних наук     Вибіркова дисципліна: </vt:lpstr>
      <vt:lpstr>Слайд 2</vt:lpstr>
      <vt:lpstr>Слайд 3</vt:lpstr>
      <vt:lpstr>В результаті вивчення дисципліни здобувачі будуть: </vt:lpstr>
      <vt:lpstr>Тема 1. Соціологія як наука про суспільство. Тема 2. Соціальна структура суспільства. Тема 3. Соціальна стратифікація. Тема 4. Соціологія та медицина: соціальні виміри здоров’я та хвороби. Тема 5. Політологія як система знань про політику. Сутність та функції політики. Тема 6. Політична система суспільства. Держава як головний інститут політичної системи. Тема 7. Політична влада. Політичні режими. Тема 8. Світовий політичний процес і сучасні міжнародні відносини.</vt:lpstr>
      <vt:lpstr>Слайд 6</vt:lpstr>
      <vt:lpstr>А також поговоримо про соціальну структуру,  роль урбанізованої спільноти у розвитку суспільства, вплив науково-технічного прогресу на стан суспільства…</vt:lpstr>
      <vt:lpstr>Також будуть розглянуті такі теми:</vt:lpstr>
      <vt:lpstr>Приділимо увагу питанням медичної соціології: </vt:lpstr>
      <vt:lpstr>Ви зможете спробувати провести власне соціологічне  дослідження</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Міністерство освіти і науки України​ Національний медичний університет імені О. О. Богомольця​ Кафедра філософії та суспільних наук​</dc:title>
  <dc:creator>Игорь Трухманов</dc:creator>
  <cp:lastModifiedBy>Пользователь Windows</cp:lastModifiedBy>
  <cp:revision>53</cp:revision>
  <dcterms:created xsi:type="dcterms:W3CDTF">2020-12-20T18:48:16Z</dcterms:created>
  <dcterms:modified xsi:type="dcterms:W3CDTF">2026-02-03T22:16:21Z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0x01010076F1F41F12DA0C4885C1D0FCB9343FDA</vt:lpwstr>
  </property>
</Properties>
</file>