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3" r:id="rId1"/>
  </p:sldMasterIdLst>
  <p:sldIdLst>
    <p:sldId id="256" r:id="rId2"/>
    <p:sldId id="257" r:id="rId3"/>
    <p:sldId id="261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-57" y="-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A8C0E-307E-4864-AC56-253BDAC23ADF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E9477-4C90-4180-A85E-7802999D767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8C235-D0AB-4913-B8D0-69E92495E2F7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98D4C-39B2-4699-94FD-C9E774C824F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7825D-B716-4A58-821B-B16E73869E6F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15E1C-8EEA-4D8B-8427-9F1C31D17C4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FEA9F-B2B6-454B-B334-02B9ABDCBF69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D56FD-25BB-4D42-BE4E-91E2F53018F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E44D7-3E46-44BA-93B9-46F5FD699538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FC111-89BE-43C4-A949-938A285C36D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B9710-0F7F-4EBC-BA03-D38C7031D5B5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53C07-4E61-4404-8915-ADD35D41E01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267E5-00B4-4302-BACB-0512C14B3A1D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012E5-B578-435B-A0DF-F90919E9A59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FD10D-7BB4-4FF4-A09F-C30742460CD8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B54E3-46E7-4B11-9A32-7F9616BC610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AD659-0CF3-4D10-86FB-A11B4D19D1E2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90E9D-8860-45A5-90C9-74002DD4B72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02CF-81C5-4750-B771-2A676D1F3C23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7C386-74A9-4277-ABBF-73989574D7D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E6F20-F443-4A32-9223-FC12FC3757AB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14AD8-7508-4623-A3E9-90428396563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C67DFB-622C-4BF1-A76C-F5B9DC7D2EAF}" type="datetimeFigureOut">
              <a:rPr lang="ru-RU"/>
              <a:pPr>
                <a:defRPr/>
              </a:pPr>
              <a:t>16.03.2026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6080A0-CDCE-4812-8B89-14118C2A738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3" r:id="rId2"/>
    <p:sldLayoutId id="2147483762" r:id="rId3"/>
    <p:sldLayoutId id="2147483761" r:id="rId4"/>
    <p:sldLayoutId id="2147483760" r:id="rId5"/>
    <p:sldLayoutId id="2147483759" r:id="rId6"/>
    <p:sldLayoutId id="2147483758" r:id="rId7"/>
    <p:sldLayoutId id="2147483757" r:id="rId8"/>
    <p:sldLayoutId id="2147483756" r:id="rId9"/>
    <p:sldLayoutId id="2147483755" r:id="rId10"/>
    <p:sldLayoutId id="2147483754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mtClean="0"/>
              <a:t>Кафедра філософії та суспільних наук</a:t>
            </a:r>
            <a:endParaRPr lang="ru-RU" smtClean="0"/>
          </a:p>
        </p:txBody>
      </p:sp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4750" y="4079875"/>
            <a:ext cx="7685088" cy="16557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uk-UA" sz="3200" smtClean="0"/>
              <a:t>Елективний курс економічного напряму</a:t>
            </a:r>
          </a:p>
          <a:p>
            <a:pPr>
              <a:lnSpc>
                <a:spcPct val="80000"/>
              </a:lnSpc>
            </a:pPr>
            <a:r>
              <a:rPr lang="uk-UA" sz="3200" smtClean="0"/>
              <a:t>для студентів усіх спеціальностей </a:t>
            </a:r>
            <a:endParaRPr lang="uk-UA" sz="3200" smtClean="0"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uk-UA" sz="3200" smtClean="0"/>
              <a:t>першого, другого курсів навчання</a:t>
            </a:r>
            <a:endParaRPr lang="ru-RU" sz="3200" smtClean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82175" y="3132138"/>
            <a:ext cx="1771650" cy="275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831850" y="254000"/>
            <a:ext cx="10515600" cy="828675"/>
          </a:xfrm>
        </p:spPr>
        <p:txBody>
          <a:bodyPr/>
          <a:lstStyle/>
          <a:p>
            <a:r>
              <a:rPr lang="uk-UA" sz="3600" b="1" u="sng" smtClean="0"/>
              <a:t>Основи економічної теорії</a:t>
            </a:r>
            <a:endParaRPr lang="ru-RU" sz="3600" b="1" u="sng" smtClean="0"/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208088"/>
            <a:ext cx="10515600" cy="4881562"/>
          </a:xfrm>
        </p:spPr>
        <p:txBody>
          <a:bodyPr rtlCol="0">
            <a:normAutofit fontScale="92500"/>
          </a:bodyPr>
          <a:lstStyle/>
          <a:p>
            <a:pPr algn="just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b="1" i="1" dirty="0">
                <a:solidFill>
                  <a:schemeClr val="tx1"/>
                </a:solidFill>
              </a:rPr>
              <a:t>Предметом </a:t>
            </a:r>
            <a:r>
              <a:rPr lang="uk-UA" dirty="0">
                <a:solidFill>
                  <a:schemeClr val="tx1"/>
                </a:solidFill>
              </a:rPr>
              <a:t>навчальної дисципліни є </a:t>
            </a:r>
            <a:r>
              <a:rPr lang="ru-RU" dirty="0">
                <a:solidFill>
                  <a:schemeClr val="tx1"/>
                </a:solidFill>
              </a:rPr>
              <a:t>вивчення системи економічних відносин, а також актуальних економічних проблем, вирішення яких сприятиме подальшому розвитку суспільства на основі сучасного економічного мислення та оволодіння економічною культурою.</a:t>
            </a:r>
            <a:endParaRPr lang="uk-UA" dirty="0">
              <a:solidFill>
                <a:schemeClr val="tx1"/>
              </a:solidFill>
            </a:endParaRP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b="1" i="1" dirty="0">
                <a:solidFill>
                  <a:schemeClr val="tx1"/>
                </a:solidFill>
              </a:rPr>
              <a:t>Мета</a:t>
            </a:r>
            <a:r>
              <a:rPr lang="uk-UA" i="1" dirty="0">
                <a:solidFill>
                  <a:schemeClr val="tx1"/>
                </a:solidFill>
              </a:rPr>
              <a:t> та </a:t>
            </a:r>
            <a:r>
              <a:rPr lang="uk-UA" b="1" i="1" dirty="0">
                <a:solidFill>
                  <a:schemeClr val="tx1"/>
                </a:solidFill>
              </a:rPr>
              <a:t>завдання </a:t>
            </a:r>
            <a:r>
              <a:rPr lang="uk-UA" i="1" dirty="0">
                <a:solidFill>
                  <a:schemeClr val="tx1"/>
                </a:solidFill>
              </a:rPr>
              <a:t>Вивчення засад економічного життя суспільства; розкриття закономірностей розвитку економічної системи, які необхідні для поняття механізму функціонування медичних установ в ринкових відносинах.</a:t>
            </a:r>
            <a:endParaRPr lang="uk-UA" dirty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54000"/>
            <a:ext cx="10515600" cy="8286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200" b="1" i="1" dirty="0">
                <a:latin typeface="+mn-lt"/>
              </a:rPr>
              <a:t>Структура курсу включає опрацювання тематики:</a:t>
            </a:r>
            <a:endParaRPr lang="uk-UA" sz="3200" dirty="0">
              <a:latin typeface="+mn-lt"/>
            </a:endParaRP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208088"/>
            <a:ext cx="11006138" cy="5213350"/>
          </a:xfrm>
        </p:spPr>
        <p:txBody>
          <a:bodyPr rtlCol="0">
            <a:normAutofit fontScale="85000" lnSpcReduction="10000"/>
          </a:bodyPr>
          <a:lstStyle/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Науково-технічний прогрес і становлення нового типу економічного зростання</a:t>
            </a:r>
            <a:endParaRPr lang="uk-UA" dirty="0">
              <a:solidFill>
                <a:schemeClr val="tx1"/>
              </a:solidFill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dirty="0">
                <a:solidFill>
                  <a:schemeClr val="tx1"/>
                </a:solidFill>
              </a:rPr>
              <a:t>Товарна організація виробництва</a:t>
            </a: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uk-UA" dirty="0">
                <a:solidFill>
                  <a:schemeClr val="tx1"/>
                </a:solidFill>
              </a:rPr>
              <a:t>Підприємництво. Основи маркетингу</a:t>
            </a: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Підприємство, затрати і результати його діяльності. Ціноутворення і ціни в умовах ринку </a:t>
            </a:r>
            <a:endParaRPr lang="uk-UA" dirty="0">
              <a:solidFill>
                <a:schemeClr val="tx1"/>
              </a:solidFill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Трудові відносини та заробітна плата</a:t>
            </a:r>
            <a:endParaRPr lang="uk-UA" dirty="0">
              <a:solidFill>
                <a:schemeClr val="tx1"/>
              </a:solidFill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Ринкова система та механізм її регулювання. Охорона здоров’я в умовах ринку </a:t>
            </a:r>
            <a:endParaRPr lang="uk-UA" dirty="0">
              <a:solidFill>
                <a:schemeClr val="tx1"/>
              </a:solidFill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Фінансово-кредитна система. Фінансування системи охорони здоров’я в Україні </a:t>
            </a:r>
            <a:endParaRPr lang="uk-UA" dirty="0">
              <a:solidFill>
                <a:schemeClr val="tx1"/>
              </a:solidFill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Управління економікою. Менеджмент в охороні здоров’я </a:t>
            </a:r>
            <a:endParaRPr lang="uk-UA" dirty="0">
              <a:solidFill>
                <a:schemeClr val="tx1"/>
              </a:solidFill>
            </a:endParaRP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Відтворення та економічне зростання в умовах НТП</a:t>
            </a:r>
          </a:p>
          <a:p>
            <a:pPr marL="457200" indent="-4572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/>
                </a:solidFill>
              </a:rPr>
              <a:t>Світове господарство. Місце України в світовій економіці 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163" y="254000"/>
            <a:ext cx="10682287" cy="6397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2800" b="1" dirty="0">
                <a:latin typeface="+mn-lt"/>
              </a:rPr>
              <a:t>Після завершення курсу студенти будуть:</a:t>
            </a:r>
            <a:endParaRPr lang="uk-UA" sz="2800" dirty="0">
              <a:latin typeface="+mn-lt"/>
            </a:endParaRP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5163" y="1003300"/>
            <a:ext cx="11152187" cy="5486400"/>
          </a:xfrm>
        </p:spPr>
        <p:txBody>
          <a:bodyPr rtlCol="0">
            <a:normAutofit fontScale="62500" lnSpcReduction="20000"/>
          </a:bodyPr>
          <a:lstStyle/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b="1" dirty="0">
                <a:solidFill>
                  <a:schemeClr val="tx1"/>
                </a:solidFill>
              </a:rPr>
              <a:t>Знати:</a:t>
            </a:r>
            <a:endParaRPr lang="uk-UA" dirty="0">
              <a:solidFill>
                <a:schemeClr val="tx1"/>
              </a:solidFill>
            </a:endParaRPr>
          </a:p>
          <a:p>
            <a:pPr marL="342900" indent="-34290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економічні категорії;</a:t>
            </a:r>
          </a:p>
          <a:p>
            <a:pPr marL="342900" indent="-34290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механізм дії економічних законів;</a:t>
            </a:r>
          </a:p>
          <a:p>
            <a:pPr marL="342900" indent="-34290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особливості розвитку економічних процесів у суспільному житті в умовах ринку;</a:t>
            </a:r>
          </a:p>
          <a:p>
            <a:pPr marL="342900" indent="-34290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соціально-економічні проблеми людського суспільства</a:t>
            </a: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b="1" dirty="0">
                <a:solidFill>
                  <a:schemeClr val="tx1"/>
                </a:solidFill>
              </a:rPr>
              <a:t>Володіти:</a:t>
            </a:r>
            <a:endParaRPr lang="uk-UA" dirty="0">
              <a:solidFill>
                <a:schemeClr val="tx1"/>
              </a:solidFill>
            </a:endParaRPr>
          </a:p>
          <a:p>
            <a:pPr marL="342900" indent="-34290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>
                <a:solidFill>
                  <a:schemeClr val="tx1"/>
                </a:solidFill>
              </a:rPr>
              <a:t>інструментами проведення економічного аналізу;</a:t>
            </a:r>
          </a:p>
          <a:p>
            <a:pPr marL="342900" indent="-34290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>
                <a:solidFill>
                  <a:schemeClr val="tx1"/>
                </a:solidFill>
              </a:rPr>
              <a:t>методикою збору, аналізу, обробки даних, необхідних для рішення професійних завдань;</a:t>
            </a:r>
          </a:p>
          <a:p>
            <a:pPr marL="342900" indent="-34290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>
                <a:solidFill>
                  <a:schemeClr val="tx1"/>
                </a:solidFill>
              </a:rPr>
              <a:t>методикою розрахунку вартості медичних послуг та оплати праці.</a:t>
            </a:r>
          </a:p>
          <a:p>
            <a:pPr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b="1" dirty="0">
                <a:solidFill>
                  <a:schemeClr val="tx1"/>
                </a:solidFill>
              </a:rPr>
              <a:t>Вміти:</a:t>
            </a:r>
            <a:endParaRPr lang="uk-UA" dirty="0">
              <a:solidFill>
                <a:schemeClr val="tx1"/>
              </a:solidFill>
            </a:endParaRPr>
          </a:p>
          <a:p>
            <a:pPr marL="342900" indent="-34290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визначати сутність економічних процесів і явищ економічної системи, її структурних складових, господарського механізму та ринку як форми організації суспільного виробництва;</a:t>
            </a:r>
          </a:p>
          <a:p>
            <a:pPr marL="342900" indent="-34290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сформувати сучасний економічний тип мислення, реалізовувати на практиці сучасні методи економічного аналізу діяльності закладів охорони здоров’я, як основи ефективного використання матеріальних, трудових та фінансових ресурсів галузі</a:t>
            </a:r>
          </a:p>
          <a:p>
            <a:pPr marL="342900" indent="-34290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dirty="0">
                <a:solidFill>
                  <a:schemeClr val="tx1"/>
                </a:solidFill>
              </a:rPr>
              <a:t>інтерпретувати дію основних економічних законів у сфері охорони здоров'я.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831850" y="1208088"/>
            <a:ext cx="10515600" cy="4881562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uk-UA" smtClean="0">
                <a:solidFill>
                  <a:schemeClr val="tx1"/>
                </a:solidFill>
              </a:rPr>
              <a:t>Підготовлено доцентом кафедри філософії та суспільних наук Вакар Т. В.</a:t>
            </a:r>
          </a:p>
          <a:p>
            <a:pPr algn="ctr">
              <a:lnSpc>
                <a:spcPct val="150000"/>
              </a:lnSpc>
            </a:pPr>
            <a:r>
              <a:rPr lang="uk-UA" smtClean="0">
                <a:solidFill>
                  <a:schemeClr val="tx1"/>
                </a:solidFill>
              </a:rPr>
              <a:t>м. Вінниця, вул. В. Стуса, 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</TotalTime>
  <Words>268</Words>
  <Application>Microsoft Office PowerPoint</Application>
  <PresentationFormat>Произвольный</PresentationFormat>
  <Paragraphs>35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Calibri</vt:lpstr>
      <vt:lpstr>Arial</vt:lpstr>
      <vt:lpstr>Calibri Light</vt:lpstr>
      <vt:lpstr>Office Theme</vt:lpstr>
      <vt:lpstr>Кафедра філософії та суспільних наук</vt:lpstr>
      <vt:lpstr>Основи економічної теорії</vt:lpstr>
      <vt:lpstr>Структура курсу включає опрацювання тематики:</vt:lpstr>
      <vt:lpstr>Після завершення курсу студенти будуть: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Кафедра філософії та суспільних наук</dc:title>
  <dc:creator>Пользователь</dc:creator>
  <cp:lastModifiedBy>Пользователь Windows</cp:lastModifiedBy>
  <cp:revision>21</cp:revision>
  <dcterms:created xsi:type="dcterms:W3CDTF">2020-12-12T17:08:51Z</dcterms:created>
  <dcterms:modified xsi:type="dcterms:W3CDTF">2026-03-16T14:43:29Z</dcterms:modified>
</cp:coreProperties>
</file>