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r:id="rId17" roundtripDataSignature="AMtx7mhSazj7EHL6fo0059XS+IgDuB//8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customschemas.google.com/relationships/presentationmetadata" Target="metadata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" name="Google Shape;131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9" name="Google Shape;179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Google Shape;187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3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3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4" name="Google Shape;14;p1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1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1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1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1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1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5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1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1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6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2" name="Google Shape;32;p16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3" name="Google Shape;33;p1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7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17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0" name="Google Shape;40;p17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17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2" name="Google Shape;42;p1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0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0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20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2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2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1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1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4" name="Google Shape;64;p21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2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2"/>
          <p:cNvSpPr txBox="1"/>
          <p:nvPr>
            <p:ph idx="1" type="body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2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3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3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2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2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2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7.png"/><Relationship Id="rId4" Type="http://schemas.openxmlformats.org/officeDocument/2006/relationships/image" Target="../media/image12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0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4.jpg"/><Relationship Id="rId4" Type="http://schemas.openxmlformats.org/officeDocument/2006/relationships/image" Target="../media/image1.jpg"/><Relationship Id="rId5" Type="http://schemas.openxmlformats.org/officeDocument/2006/relationships/image" Target="../media/image2.png"/><Relationship Id="rId6" Type="http://schemas.openxmlformats.org/officeDocument/2006/relationships/image" Target="../media/image16.jpg"/><Relationship Id="rId7" Type="http://schemas.openxmlformats.org/officeDocument/2006/relationships/image" Target="../media/image6.jpg"/><Relationship Id="rId8" Type="http://schemas.openxmlformats.org/officeDocument/2006/relationships/image" Target="../media/image11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jpg"/><Relationship Id="rId4" Type="http://schemas.openxmlformats.org/officeDocument/2006/relationships/image" Target="../media/image17.jpg"/><Relationship Id="rId5" Type="http://schemas.openxmlformats.org/officeDocument/2006/relationships/image" Target="../media/image9.jpg"/><Relationship Id="rId6" Type="http://schemas.openxmlformats.org/officeDocument/2006/relationships/image" Target="../media/image13.jpg"/><Relationship Id="rId7" Type="http://schemas.openxmlformats.org/officeDocument/2006/relationships/image" Target="../media/image4.jpg"/><Relationship Id="rId8" Type="http://schemas.openxmlformats.org/officeDocument/2006/relationships/image" Target="../media/image5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jpg"/><Relationship Id="rId4" Type="http://schemas.openxmlformats.org/officeDocument/2006/relationships/image" Target="../media/image17.jpg"/><Relationship Id="rId5" Type="http://schemas.openxmlformats.org/officeDocument/2006/relationships/image" Target="../media/image9.jpg"/><Relationship Id="rId6" Type="http://schemas.openxmlformats.org/officeDocument/2006/relationships/image" Target="../media/image13.jpg"/><Relationship Id="rId7" Type="http://schemas.openxmlformats.org/officeDocument/2006/relationships/image" Target="../media/image4.jpg"/><Relationship Id="rId8" Type="http://schemas.openxmlformats.org/officeDocument/2006/relationships/image" Target="../media/image15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8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>
            <p:ph type="ctrTitle"/>
          </p:nvPr>
        </p:nvSpPr>
        <p:spPr>
          <a:xfrm>
            <a:off x="467544" y="1668544"/>
            <a:ext cx="7772400" cy="1976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imes New Roman"/>
              <a:buNone/>
            </a:pPr>
            <a:r>
              <a:rPr b="1" lang="ru-RU" sz="3600">
                <a:latin typeface="Times New Roman"/>
                <a:ea typeface="Times New Roman"/>
                <a:cs typeface="Times New Roman"/>
                <a:sym typeface="Times New Roman"/>
              </a:rPr>
              <a:t>курс за вибором </a:t>
            </a:r>
            <a:br>
              <a:rPr lang="ru-RU" sz="3959"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ru-RU" sz="3959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ru-R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ЛІКАРСЬКІ   РОСЛИНИ </a:t>
            </a:r>
            <a:br>
              <a:rPr b="1" lang="ru-R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ru-RU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  ФАРМАЦІЇ</a:t>
            </a:r>
            <a:endParaRPr b="1" sz="36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5" name="Google Shape;85;p1"/>
          <p:cNvSpPr txBox="1"/>
          <p:nvPr>
            <p:ph idx="1" type="subTitle"/>
          </p:nvPr>
        </p:nvSpPr>
        <p:spPr>
          <a:xfrm>
            <a:off x="395536" y="5890599"/>
            <a:ext cx="4032448" cy="93610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</a:pPr>
            <a:r>
              <a:rPr b="1" lang="ru-RU" sz="176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кандидат біологічних наук, 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352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</a:pPr>
            <a:r>
              <a:rPr b="1" lang="ru-RU" sz="176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доцент</a:t>
            </a:r>
            <a:endParaRPr/>
          </a:p>
          <a:p>
            <a:pPr indent="0" lvl="0" marL="0" rtl="0" algn="l">
              <a:lnSpc>
                <a:spcPct val="80000"/>
              </a:lnSpc>
              <a:spcBef>
                <a:spcPts val="352"/>
              </a:spcBef>
              <a:spcAft>
                <a:spcPts val="0"/>
              </a:spcAft>
              <a:buClr>
                <a:schemeClr val="dk1"/>
              </a:buClr>
              <a:buSzPts val="1760"/>
              <a:buNone/>
            </a:pPr>
            <a:r>
              <a:rPr b="1" lang="ru-RU" sz="176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Криклива Світлана Дмитрівна</a:t>
            </a:r>
            <a:endParaRPr sz="176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Вінницький національний медичний університет ім. М. І. Пирогова (ВНМУ) —  Освіта в Україні" id="86" name="Google Shape;86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4607" y="207963"/>
            <a:ext cx="1408113" cy="1477962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1"/>
          <p:cNvSpPr/>
          <p:nvPr/>
        </p:nvSpPr>
        <p:spPr>
          <a:xfrm>
            <a:off x="1552720" y="332656"/>
            <a:ext cx="7339760" cy="1138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ВІННИЦЬКИЙ НАЦІОНАЛЬНИЙ МЕДИЧНИЙ УНІВЕРСИТЕТ </a:t>
            </a:r>
            <a:b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ІМ. М.І.ПИРОГОВА</a:t>
            </a:r>
            <a:b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0" i="0" lang="ru-RU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0" i="0" lang="ru-RU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КАФЕДРА ФАРМАЦІЇ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Alina\Desktop\Криклива фото.jpg" id="88" name="Google Shape;88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95536" y="3789040"/>
            <a:ext cx="1696536" cy="2086235"/>
          </a:xfrm>
          <a:prstGeom prst="rect">
            <a:avLst/>
          </a:prstGeom>
          <a:noFill/>
          <a:ln>
            <a:noFill/>
          </a:ln>
        </p:spPr>
      </p:pic>
      <p:sp>
        <p:nvSpPr>
          <p:cNvPr descr="image.png" id="89" name="Google Shape;89;p1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descr="image.png" id="90" name="Google Shape;90;p1"/>
          <p:cNvSpPr/>
          <p:nvPr/>
        </p:nvSpPr>
        <p:spPr>
          <a:xfrm>
            <a:off x="307975" y="79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descr="image.png" id="91" name="Google Shape;91;p1"/>
          <p:cNvSpPr/>
          <p:nvPr/>
        </p:nvSpPr>
        <p:spPr>
          <a:xfrm>
            <a:off x="460375" y="1603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b="1" lang="ru-RU" sz="3200">
                <a:latin typeface="Times New Roman"/>
                <a:ea typeface="Times New Roman"/>
                <a:cs typeface="Times New Roman"/>
                <a:sym typeface="Times New Roman"/>
              </a:rPr>
              <a:t>Переваги лікарських препаратів рослинного походження</a:t>
            </a:r>
            <a:endParaRPr b="1" sz="32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7" name="Google Shape;97;p2"/>
          <p:cNvSpPr txBox="1"/>
          <p:nvPr>
            <p:ph idx="1" type="body"/>
          </p:nvPr>
        </p:nvSpPr>
        <p:spPr>
          <a:xfrm>
            <a:off x="467544" y="1412776"/>
            <a:ext cx="8229600" cy="31592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ru-RU" sz="2400">
                <a:latin typeface="Times New Roman"/>
                <a:ea typeface="Times New Roman"/>
                <a:cs typeface="Times New Roman"/>
                <a:sym typeface="Times New Roman"/>
              </a:rPr>
              <a:t>Діючі  біологічно активні речовини лікарських рослин утворюються в живій клітині та включають біохімічні процеси, що відбуваються в клітинах живих організмів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ru-RU" sz="2400">
                <a:latin typeface="Times New Roman"/>
                <a:ea typeface="Times New Roman"/>
                <a:cs typeface="Times New Roman"/>
                <a:sym typeface="Times New Roman"/>
              </a:rPr>
              <a:t>Рослини, тварини та люди є ланками харчового ланцюга, тому мають величезну кількість метаболічних зв’язків. 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ru-RU" sz="2400">
                <a:latin typeface="Times New Roman"/>
                <a:ea typeface="Times New Roman"/>
                <a:cs typeface="Times New Roman"/>
                <a:sym typeface="Times New Roman"/>
              </a:rPr>
              <a:t>Ефективність лікарського препарату рослинного походження не завжди зростає в міру його очищення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Рослинні препарати можуть бути небезпечними - Жіночий Світ" id="98" name="Google Shape;98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55776" y="4359372"/>
            <a:ext cx="4032448" cy="23285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40"/>
              <a:buFont typeface="Times New Roman"/>
              <a:buNone/>
            </a:pPr>
            <a:r>
              <a:rPr b="1" lang="ru-RU" sz="3240">
                <a:latin typeface="Times New Roman"/>
                <a:ea typeface="Times New Roman"/>
                <a:cs typeface="Times New Roman"/>
                <a:sym typeface="Times New Roman"/>
              </a:rPr>
              <a:t>Мета курсу за вибором </a:t>
            </a:r>
            <a:br>
              <a:rPr b="1" lang="ru-RU" sz="3240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ru-RU" sz="3240">
                <a:latin typeface="Times New Roman"/>
                <a:ea typeface="Times New Roman"/>
                <a:cs typeface="Times New Roman"/>
                <a:sym typeface="Times New Roman"/>
              </a:rPr>
              <a:t>«Лікарські рослини у фармації» </a:t>
            </a:r>
            <a:endParaRPr sz="3959"/>
          </a:p>
        </p:txBody>
      </p:sp>
      <p:sp>
        <p:nvSpPr>
          <p:cNvPr id="104" name="Google Shape;104;p3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20"/>
              <a:buChar char="•"/>
            </a:pPr>
            <a:r>
              <a:rPr lang="ru-RU" sz="2220">
                <a:latin typeface="Times New Roman"/>
                <a:ea typeface="Times New Roman"/>
                <a:cs typeface="Times New Roman"/>
                <a:sym typeface="Times New Roman"/>
              </a:rPr>
              <a:t>Поглибити розуміння єдності людини та рослин як головного джерела лікарської сировини для отримання лікувально-профілактичних засобів сучасної медицини.</a:t>
            </a:r>
            <a:endParaRPr/>
          </a:p>
          <a:p>
            <a:pPr indent="-342900" lvl="0" marL="342900" rtl="0" algn="l">
              <a:spcBef>
                <a:spcPts val="444"/>
              </a:spcBef>
              <a:spcAft>
                <a:spcPts val="0"/>
              </a:spcAft>
              <a:buClr>
                <a:schemeClr val="dk1"/>
              </a:buClr>
              <a:buSzPts val="2220"/>
              <a:buChar char="•"/>
            </a:pPr>
            <a:r>
              <a:rPr lang="ru-RU" sz="2220">
                <a:latin typeface="Times New Roman"/>
                <a:ea typeface="Times New Roman"/>
                <a:cs typeface="Times New Roman"/>
                <a:sym typeface="Times New Roman"/>
              </a:rPr>
              <a:t>Закласти базові знання основних історичних етапів використання лікарських рослин у фармації.</a:t>
            </a:r>
            <a:endParaRPr/>
          </a:p>
          <a:p>
            <a:pPr indent="-342900" lvl="0" marL="342900" rtl="0" algn="l">
              <a:spcBef>
                <a:spcPts val="444"/>
              </a:spcBef>
              <a:spcAft>
                <a:spcPts val="0"/>
              </a:spcAft>
              <a:buClr>
                <a:schemeClr val="dk1"/>
              </a:buClr>
              <a:buSzPts val="2220"/>
              <a:buChar char="•"/>
            </a:pPr>
            <a:r>
              <a:rPr lang="ru-RU" sz="2220">
                <a:latin typeface="Times New Roman"/>
                <a:ea typeface="Times New Roman"/>
                <a:cs typeface="Times New Roman"/>
                <a:sym typeface="Times New Roman"/>
              </a:rPr>
              <a:t>Показати взаємозвязок лікарських рослин з організмом людини на клітинному, тканинному рівні організації живого.</a:t>
            </a:r>
            <a:endParaRPr/>
          </a:p>
          <a:p>
            <a:pPr indent="-201930" lvl="0" marL="342900" rtl="0" algn="l">
              <a:spcBef>
                <a:spcPts val="444"/>
              </a:spcBef>
              <a:spcAft>
                <a:spcPts val="0"/>
              </a:spcAft>
              <a:buClr>
                <a:schemeClr val="dk1"/>
              </a:buClr>
              <a:buSzPts val="2220"/>
              <a:buNone/>
            </a:pPr>
            <a:r>
              <a:t/>
            </a:r>
            <a:endParaRPr sz="222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481"/>
              </a:spcBef>
              <a:spcAft>
                <a:spcPts val="0"/>
              </a:spcAft>
              <a:buClr>
                <a:schemeClr val="dk1"/>
              </a:buClr>
              <a:buSzPts val="2405"/>
              <a:buNone/>
            </a:pPr>
            <a:r>
              <a:rPr b="1" lang="ru-RU" sz="2405">
                <a:latin typeface="Times New Roman"/>
                <a:ea typeface="Times New Roman"/>
                <a:cs typeface="Times New Roman"/>
                <a:sym typeface="Times New Roman"/>
              </a:rPr>
              <a:t>Предметом вивчення навчальної дисципліни є лікарські рослини, водорості, гриби, продукти  бджільництва фармакопейні та нефармакопейні, які використовуються у фармації.</a:t>
            </a:r>
            <a:endParaRPr b="1" sz="2405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01930" lvl="0" marL="342900" rtl="0" algn="l">
              <a:spcBef>
                <a:spcPts val="444"/>
              </a:spcBef>
              <a:spcAft>
                <a:spcPts val="0"/>
              </a:spcAft>
              <a:buClr>
                <a:schemeClr val="dk1"/>
              </a:buClr>
              <a:buSzPts val="2220"/>
              <a:buNone/>
            </a:pPr>
            <a:r>
              <a:t/>
            </a:r>
            <a:endParaRPr sz="222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4"/>
          <p:cNvSpPr txBox="1"/>
          <p:nvPr>
            <p:ph type="title"/>
          </p:nvPr>
        </p:nvSpPr>
        <p:spPr>
          <a:xfrm>
            <a:off x="457200" y="274638"/>
            <a:ext cx="8229600" cy="70609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imes New Roman"/>
              <a:buNone/>
            </a:pPr>
            <a:r>
              <a:rPr b="1" lang="ru-RU" sz="3600">
                <a:latin typeface="Times New Roman"/>
                <a:ea typeface="Times New Roman"/>
                <a:cs typeface="Times New Roman"/>
                <a:sym typeface="Times New Roman"/>
              </a:rPr>
              <a:t>Міждисциплінарні зв’язки</a:t>
            </a:r>
            <a:endParaRPr b="1" sz="3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0" name="Google Shape;110;p4"/>
          <p:cNvSpPr txBox="1"/>
          <p:nvPr>
            <p:ph idx="1" type="body"/>
          </p:nvPr>
        </p:nvSpPr>
        <p:spPr>
          <a:xfrm>
            <a:off x="457200" y="1052736"/>
            <a:ext cx="8229600" cy="50734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ru-RU" sz="2400">
                <a:latin typeface="Times New Roman"/>
                <a:ea typeface="Times New Roman"/>
                <a:cs typeface="Times New Roman"/>
                <a:sym typeface="Times New Roman"/>
              </a:rPr>
              <a:t>Курс за вибором «Лікарські рослини у фармації» тісно пов'язаний з такими дисциплінами: </a:t>
            </a:r>
            <a:endParaRPr/>
          </a:p>
          <a:p>
            <a:pPr indent="-342900" lvl="0" marL="34290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ru-RU" sz="2400">
                <a:latin typeface="Times New Roman"/>
                <a:ea typeface="Times New Roman"/>
                <a:cs typeface="Times New Roman"/>
                <a:sym typeface="Times New Roman"/>
              </a:rPr>
              <a:t>фармацевтична ботаніка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ru-RU" sz="2400">
                <a:latin typeface="Times New Roman"/>
                <a:ea typeface="Times New Roman"/>
                <a:cs typeface="Times New Roman"/>
                <a:sym typeface="Times New Roman"/>
              </a:rPr>
              <a:t> фармакогнозія </a:t>
            </a:r>
            <a:endParaRPr/>
          </a:p>
          <a:p>
            <a:pPr indent="-342900" lvl="0" marL="34290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ru-RU" sz="2400">
                <a:latin typeface="Times New Roman"/>
                <a:ea typeface="Times New Roman"/>
                <a:cs typeface="Times New Roman"/>
                <a:sym typeface="Times New Roman"/>
              </a:rPr>
              <a:t>ресурсознавство лікарських росин 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ru-RU" sz="2400">
                <a:latin typeface="Times New Roman"/>
                <a:ea typeface="Times New Roman"/>
                <a:cs typeface="Times New Roman"/>
                <a:sym typeface="Times New Roman"/>
              </a:rPr>
              <a:t>медична біологія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ru-RU" sz="2400">
                <a:latin typeface="Times New Roman"/>
                <a:ea typeface="Times New Roman"/>
                <a:cs typeface="Times New Roman"/>
                <a:sym typeface="Times New Roman"/>
              </a:rPr>
              <a:t>органічна та біологічна хімія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ru-RU" sz="2400">
                <a:latin typeface="Times New Roman"/>
                <a:ea typeface="Times New Roman"/>
                <a:cs typeface="Times New Roman"/>
                <a:sym typeface="Times New Roman"/>
              </a:rPr>
              <a:t>мікробіологія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ru-RU" sz="2400">
                <a:latin typeface="Times New Roman"/>
                <a:ea typeface="Times New Roman"/>
                <a:cs typeface="Times New Roman"/>
                <a:sym typeface="Times New Roman"/>
              </a:rPr>
              <a:t>аптечна технологія ліків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ru-RU" sz="2400">
                <a:latin typeface="Times New Roman"/>
                <a:ea typeface="Times New Roman"/>
                <a:cs typeface="Times New Roman"/>
                <a:sym typeface="Times New Roman"/>
              </a:rPr>
              <a:t>біофармація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ru-RU" sz="2400">
                <a:latin typeface="Times New Roman"/>
                <a:ea typeface="Times New Roman"/>
                <a:cs typeface="Times New Roman"/>
                <a:sym typeface="Times New Roman"/>
              </a:rPr>
              <a:t>фармакологія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ru-RU" sz="2400">
                <a:latin typeface="Times New Roman"/>
                <a:ea typeface="Times New Roman"/>
                <a:cs typeface="Times New Roman"/>
                <a:sym typeface="Times New Roman"/>
              </a:rPr>
              <a:t>фітотерапія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Тест: як добре ви знаєте лікарські рослини?" id="111" name="Google Shape;111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004048" y="4293096"/>
            <a:ext cx="4102282" cy="23412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s://encrypted-tbn0.gstatic.com/images?q=tbn:ANd9GcREUoigfvts8Z_znQunOya2f39g7htgaYhBXqF6RxeI_-jFhrO0zakYhexeQOlq2HAbYKIsR-0&amp;usqp=CAc" id="116" name="Google Shape;116;p5"/>
          <p:cNvPicPr preferRelativeResize="0"/>
          <p:nvPr/>
        </p:nvPicPr>
        <p:blipFill rotWithShape="1">
          <a:blip r:embed="rId3">
            <a:alphaModFix/>
          </a:blip>
          <a:srcRect b="-2961" l="17140" r="11948" t="2962"/>
          <a:stretch/>
        </p:blipFill>
        <p:spPr>
          <a:xfrm>
            <a:off x="320379" y="4052643"/>
            <a:ext cx="2030516" cy="244199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Глід в пiгулках - купити | фiтоаптека - fito.co.ua" id="117" name="Google Shape;117;p5"/>
          <p:cNvPicPr preferRelativeResize="0"/>
          <p:nvPr/>
        </p:nvPicPr>
        <p:blipFill rotWithShape="1">
          <a:blip r:embed="rId4">
            <a:alphaModFix/>
          </a:blip>
          <a:srcRect b="8401" l="24390" r="23409" t="14889"/>
          <a:stretch/>
        </p:blipFill>
        <p:spPr>
          <a:xfrm>
            <a:off x="6992759" y="196604"/>
            <a:ext cx="1899828" cy="279183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Плоди глоду: застосування з інструкцією, показання та протипоказання" id="118" name="Google Shape;118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236296" y="3883177"/>
            <a:ext cx="1810837" cy="278092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Купить Боярышник | Фитоаптека" id="119" name="Google Shape;119;p5"/>
          <p:cNvPicPr preferRelativeResize="0"/>
          <p:nvPr/>
        </p:nvPicPr>
        <p:blipFill rotWithShape="1">
          <a:blip r:embed="rId6">
            <a:alphaModFix/>
          </a:blip>
          <a:srcRect b="14925" l="4551" r="7738" t="24151"/>
          <a:stretch/>
        </p:blipFill>
        <p:spPr>
          <a:xfrm>
            <a:off x="3112416" y="5385869"/>
            <a:ext cx="3255304" cy="140880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Карвелис капли оральные раствор флакон 50 мл - ДР. ГУСТАВ КЛЯЙН ГМБХ -  Прочие снотворные и седативные средства - Аптека 911" id="120" name="Google Shape;120;p5"/>
          <p:cNvPicPr preferRelativeResize="0"/>
          <p:nvPr/>
        </p:nvPicPr>
        <p:blipFill rotWithShape="1">
          <a:blip r:embed="rId7">
            <a:alphaModFix/>
          </a:blip>
          <a:srcRect b="0" l="0" r="43886" t="0"/>
          <a:stretch/>
        </p:blipFill>
        <p:spPr>
          <a:xfrm>
            <a:off x="320379" y="196604"/>
            <a:ext cx="1576181" cy="301930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Глід одноматочковий Фотографії, Картинки" id="121" name="Google Shape;121;p5"/>
          <p:cNvPicPr preferRelativeResize="0"/>
          <p:nvPr/>
        </p:nvPicPr>
        <p:blipFill rotWithShape="1">
          <a:blip r:embed="rId8">
            <a:alphaModFix/>
          </a:blip>
          <a:srcRect b="13982" l="7654" r="8944" t="0"/>
          <a:stretch/>
        </p:blipFill>
        <p:spPr>
          <a:xfrm rot="5400000">
            <a:off x="3168398" y="1315615"/>
            <a:ext cx="2631215" cy="2171619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5"/>
          <p:cNvSpPr/>
          <p:nvPr/>
        </p:nvSpPr>
        <p:spPr>
          <a:xfrm rot="2771774">
            <a:off x="2349305" y="3691895"/>
            <a:ext cx="484632" cy="978408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5"/>
          <p:cNvSpPr/>
          <p:nvPr/>
        </p:nvSpPr>
        <p:spPr>
          <a:xfrm>
            <a:off x="4394974" y="4392906"/>
            <a:ext cx="484632" cy="978408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5"/>
          <p:cNvSpPr/>
          <p:nvPr/>
        </p:nvSpPr>
        <p:spPr>
          <a:xfrm rot="-3487984">
            <a:off x="6261239" y="3691896"/>
            <a:ext cx="484632" cy="978408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5"/>
          <p:cNvSpPr/>
          <p:nvPr/>
        </p:nvSpPr>
        <p:spPr>
          <a:xfrm rot="-5400000">
            <a:off x="6261239" y="2081726"/>
            <a:ext cx="484632" cy="978408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5"/>
          <p:cNvSpPr/>
          <p:nvPr/>
        </p:nvSpPr>
        <p:spPr>
          <a:xfrm rot="5400000">
            <a:off x="2317714" y="1881753"/>
            <a:ext cx="484632" cy="978408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5"/>
          <p:cNvSpPr/>
          <p:nvPr/>
        </p:nvSpPr>
        <p:spPr>
          <a:xfrm>
            <a:off x="2330327" y="332656"/>
            <a:ext cx="4129295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Лікарські рослини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фармації 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5"/>
          <p:cNvSpPr/>
          <p:nvPr/>
        </p:nvSpPr>
        <p:spPr>
          <a:xfrm>
            <a:off x="3203025" y="3751439"/>
            <a:ext cx="2561959" cy="5355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Times New Roman"/>
              <a:buNone/>
            </a:pPr>
            <a:r>
              <a:rPr lang="ru-RU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Глід криваво-червоний </a:t>
            </a:r>
            <a:endParaRPr sz="18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Times New Roman"/>
              <a:buNone/>
            </a:pPr>
            <a:r>
              <a:rPr lang="ru-RU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i="1" lang="ru-RU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Grataegus sanguinea)</a:t>
            </a:r>
            <a:endParaRPr sz="18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descr="Карвелис 50 мл капли оральные раствор - Dr Gustav Klein: цена, инструкция,  отзывы. Купить Карвелис 50 мл капли оральные раствор в Украине | Аптека24" id="133" name="Google Shape;133;p6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descr="Карвелис 50 мл капли оральные раствор - Dr Gustav Klein: цена, инструкция,  отзывы. Купить Карвелис 50 мл капли оральные раствор в Украине | Аптека24" id="134" name="Google Shape;134;p6"/>
          <p:cNvSpPr/>
          <p:nvPr/>
        </p:nvSpPr>
        <p:spPr>
          <a:xfrm>
            <a:off x="307975" y="79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Глід — Вікіпедія" id="135" name="Google Shape;135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5575" y="3274670"/>
            <a:ext cx="2273073" cy="170480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Собача лікувальні властивості і протипоказання для чоловіків, жінок, дітей" id="136" name="Google Shape;136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74777" y="671464"/>
            <a:ext cx="2813047" cy="203745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Меліса лікарська, 3 л : купити в Києві | Ціни, фото та відгуки в інтернет  магазині Garden House" id="137" name="Google Shape;137;p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277506" y="4806619"/>
            <a:ext cx="1753261" cy="175326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Валеріана лікарська – властивості рослини та рецепти застосування –  Лікарські рослини" id="138" name="Google Shape;138;p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899449" y="671464"/>
            <a:ext cx="1852987" cy="185298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Екстракт валеріани,Валерієва кислота,Валеріан корінь порошок постачальник,Валеріан  корінь екстракт виробник" id="139" name="Google Shape;139;p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897562" y="2557551"/>
            <a:ext cx="1930704" cy="1434238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6"/>
          <p:cNvSpPr/>
          <p:nvPr/>
        </p:nvSpPr>
        <p:spPr>
          <a:xfrm rot="2915641">
            <a:off x="5870710" y="2389579"/>
            <a:ext cx="484632" cy="1085401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6"/>
          <p:cNvSpPr/>
          <p:nvPr/>
        </p:nvSpPr>
        <p:spPr>
          <a:xfrm rot="5673594">
            <a:off x="6377629" y="4757546"/>
            <a:ext cx="484632" cy="978408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6"/>
          <p:cNvSpPr/>
          <p:nvPr/>
        </p:nvSpPr>
        <p:spPr>
          <a:xfrm rot="-2831152">
            <a:off x="3147553" y="2583803"/>
            <a:ext cx="484632" cy="978408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6"/>
          <p:cNvSpPr/>
          <p:nvPr/>
        </p:nvSpPr>
        <p:spPr>
          <a:xfrm rot="-5400000">
            <a:off x="2385468" y="4527906"/>
            <a:ext cx="484632" cy="978408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6"/>
          <p:cNvSpPr/>
          <p:nvPr/>
        </p:nvSpPr>
        <p:spPr>
          <a:xfrm>
            <a:off x="3606191" y="1006446"/>
            <a:ext cx="2607141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Лікарські рослини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у фармакології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Особливості функціонального стану серцево-судинної системи у дітей із  целіакією | Интернет-издание &quot;Новости медицины и фармации&quot;" id="145" name="Google Shape;145;p6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3354433" y="3588923"/>
            <a:ext cx="2667000" cy="2889824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6"/>
          <p:cNvSpPr/>
          <p:nvPr/>
        </p:nvSpPr>
        <p:spPr>
          <a:xfrm>
            <a:off x="35923" y="5259426"/>
            <a:ext cx="2758593" cy="5355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Times New Roman"/>
              <a:buNone/>
            </a:pPr>
            <a:r>
              <a:rPr lang="ru-RU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Глід криваво-червоний </a:t>
            </a:r>
            <a:endParaRPr sz="18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Times New Roman"/>
              <a:buNone/>
            </a:pPr>
            <a:r>
              <a:rPr lang="ru-RU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i="1" lang="ru-RU" sz="18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Grataegus sanguinea)</a:t>
            </a:r>
            <a:endParaRPr sz="18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descr="Карвелис 50 мл капли оральные раствор - Dr Gustav Klein: цена, инструкция,  отзывы. Купить Карвелис 50 мл капли оральные раствор в Украине | Аптека24" id="151" name="Google Shape;151;p7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descr="Карвелис 50 мл капли оральные раствор - Dr Gustav Klein: цена, инструкция,  отзывы. Купить Карвелис 50 мл капли оральные раствор в Украине | Аптека24" id="152" name="Google Shape;152;p7"/>
          <p:cNvSpPr/>
          <p:nvPr/>
        </p:nvSpPr>
        <p:spPr>
          <a:xfrm>
            <a:off x="307975" y="79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Глід — Вікіпедія" id="153" name="Google Shape;153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7975" y="3982631"/>
            <a:ext cx="1875279" cy="140646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Собача лікувальні властивості і протипоказання для чоловіків, жінок, дітей" id="154" name="Google Shape;154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74777" y="671464"/>
            <a:ext cx="3059242" cy="203745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Меліса лікарська, 3 л : купити в Києві | Ціни, фото та відгуки в інтернет  магазині Garden House" id="155" name="Google Shape;155;p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277506" y="4806619"/>
            <a:ext cx="1753261" cy="175326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Валеріана лікарська – властивості рослини та рецепти застосування –  Лікарські рослини" id="156" name="Google Shape;156;p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899449" y="671464"/>
            <a:ext cx="1852987" cy="185298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Екстракт валеріани,Валерієва кислота,Валеріан корінь порошок постачальник,Валеріан  корінь екстракт виробник" id="157" name="Google Shape;157;p7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897562" y="2557551"/>
            <a:ext cx="1930704" cy="1434238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7"/>
          <p:cNvSpPr/>
          <p:nvPr/>
        </p:nvSpPr>
        <p:spPr>
          <a:xfrm rot="-8420406">
            <a:off x="5836567" y="2484260"/>
            <a:ext cx="484632" cy="978408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7"/>
          <p:cNvSpPr/>
          <p:nvPr/>
        </p:nvSpPr>
        <p:spPr>
          <a:xfrm rot="-5400000">
            <a:off x="5971016" y="4477105"/>
            <a:ext cx="484632" cy="978408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7"/>
          <p:cNvSpPr/>
          <p:nvPr/>
        </p:nvSpPr>
        <p:spPr>
          <a:xfrm rot="7355585">
            <a:off x="3147553" y="2583803"/>
            <a:ext cx="484632" cy="978408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7"/>
          <p:cNvSpPr/>
          <p:nvPr/>
        </p:nvSpPr>
        <p:spPr>
          <a:xfrm rot="5400000">
            <a:off x="2874672" y="4441924"/>
            <a:ext cx="484632" cy="978408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Купить Карвелис капли 100мл Профарма Интернешнл Трейдинг Лтд • цены,  инструкции и аналоги | Интернет аптека Ласкава" id="162" name="Google Shape;162;p7"/>
          <p:cNvPicPr preferRelativeResize="0"/>
          <p:nvPr/>
        </p:nvPicPr>
        <p:blipFill rotWithShape="1">
          <a:blip r:embed="rId8">
            <a:alphaModFix/>
          </a:blip>
          <a:srcRect b="6646" l="27985" r="26513" t="5623"/>
          <a:stretch/>
        </p:blipFill>
        <p:spPr>
          <a:xfrm>
            <a:off x="3931920" y="3267415"/>
            <a:ext cx="1648192" cy="3397789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7"/>
          <p:cNvSpPr/>
          <p:nvPr/>
        </p:nvSpPr>
        <p:spPr>
          <a:xfrm>
            <a:off x="3606191" y="1006446"/>
            <a:ext cx="2607141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Лікарські рослини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у фармацевтичній ботаніці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7"/>
          <p:cNvSpPr/>
          <p:nvPr/>
        </p:nvSpPr>
        <p:spPr>
          <a:xfrm>
            <a:off x="174777" y="5517232"/>
            <a:ext cx="2256185" cy="4862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Times New Roman"/>
              <a:buNone/>
            </a:pPr>
            <a:r>
              <a:rPr lang="ru-RU" sz="16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Глід криваво-червоний </a:t>
            </a:r>
            <a:endParaRPr sz="16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Times New Roman"/>
              <a:buNone/>
            </a:pPr>
            <a:r>
              <a:rPr lang="ru-RU" sz="16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</a:t>
            </a:r>
            <a:r>
              <a:rPr i="1" lang="ru-RU" sz="16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Grataegus sanguinea)</a:t>
            </a:r>
            <a:endParaRPr sz="16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8"/>
          <p:cNvSpPr txBox="1"/>
          <p:nvPr>
            <p:ph type="title"/>
          </p:nvPr>
        </p:nvSpPr>
        <p:spPr>
          <a:xfrm>
            <a:off x="457200" y="274638"/>
            <a:ext cx="8229600" cy="49006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80"/>
              <a:buFont typeface="Times New Roman"/>
              <a:buNone/>
            </a:pPr>
            <a:r>
              <a:rPr b="1" lang="ru-RU" sz="2880">
                <a:latin typeface="Times New Roman"/>
                <a:ea typeface="Times New Roman"/>
                <a:cs typeface="Times New Roman"/>
                <a:sym typeface="Times New Roman"/>
              </a:rPr>
              <a:t>Результати навчання: </a:t>
            </a:r>
            <a:endParaRPr b="1" sz="288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0" name="Google Shape;170;p8"/>
          <p:cNvSpPr txBox="1"/>
          <p:nvPr>
            <p:ph idx="1" type="body"/>
          </p:nvPr>
        </p:nvSpPr>
        <p:spPr>
          <a:xfrm>
            <a:off x="179512" y="908720"/>
            <a:ext cx="8856984" cy="57606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b="1" lang="ru-RU" sz="1800">
                <a:latin typeface="Times New Roman"/>
                <a:ea typeface="Times New Roman"/>
                <a:cs typeface="Times New Roman"/>
                <a:sym typeface="Times New Roman"/>
              </a:rPr>
              <a:t>Студенти повинні знати:</a:t>
            </a:r>
            <a:endParaRPr/>
          </a:p>
          <a:p>
            <a:pPr indent="-342900" lvl="0" marL="3429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ru-RU" sz="1800">
                <a:latin typeface="Times New Roman"/>
                <a:ea typeface="Times New Roman"/>
                <a:cs typeface="Times New Roman"/>
                <a:sym typeface="Times New Roman"/>
              </a:rPr>
              <a:t>загальні ознаки родин і видові морфолого-анатомічні ознаки лікарських рослин, ціанобактерій, грибів; 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ru-RU" sz="1800">
                <a:latin typeface="Times New Roman"/>
                <a:ea typeface="Times New Roman"/>
                <a:cs typeface="Times New Roman"/>
                <a:sym typeface="Times New Roman"/>
              </a:rPr>
              <a:t>екологічні умови їх зростання, ресурси, наявність певних груп біологічно активних сполук, значення, використання; 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ru-RU" sz="1800">
                <a:latin typeface="Times New Roman"/>
                <a:ea typeface="Times New Roman"/>
                <a:cs typeface="Times New Roman"/>
                <a:sym typeface="Times New Roman"/>
              </a:rPr>
              <a:t>елементи екології, ценології та географії рослин; 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t/>
            </a:r>
            <a:endParaRPr b="1"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b="1" lang="ru-RU" sz="1800">
                <a:latin typeface="Times New Roman"/>
                <a:ea typeface="Times New Roman"/>
                <a:cs typeface="Times New Roman"/>
                <a:sym typeface="Times New Roman"/>
              </a:rPr>
              <a:t>Студенти повинні вміти: </a:t>
            </a:r>
            <a:endParaRPr/>
          </a:p>
          <a:p>
            <a:pPr indent="-342900" lvl="0" marL="3429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ru-RU" sz="1800">
                <a:latin typeface="Times New Roman"/>
                <a:ea typeface="Times New Roman"/>
                <a:cs typeface="Times New Roman"/>
                <a:sym typeface="Times New Roman"/>
              </a:rPr>
              <a:t>визначати, впізнавати за анатомічними та морфологічними ознаками органи рослин, їх метаморфози; </a:t>
            </a:r>
            <a:endParaRPr/>
          </a:p>
          <a:p>
            <a:pPr indent="-342900" lvl="0" marL="3429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ru-RU" sz="1800">
                <a:latin typeface="Times New Roman"/>
                <a:ea typeface="Times New Roman"/>
                <a:cs typeface="Times New Roman"/>
                <a:sym typeface="Times New Roman"/>
              </a:rPr>
              <a:t>ідентифікувати за морфологічними ознаками рослини та їх належність до певних таксонів;</a:t>
            </a:r>
            <a:endParaRPr/>
          </a:p>
          <a:p>
            <a:pPr indent="-342900" lvl="0" marL="3429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ru-RU" sz="1800">
                <a:latin typeface="Times New Roman"/>
                <a:ea typeface="Times New Roman"/>
                <a:cs typeface="Times New Roman"/>
                <a:sym typeface="Times New Roman"/>
              </a:rPr>
              <a:t>препарувати, описувати генеративні органи рослини, складати формули квіток; </a:t>
            </a:r>
            <a:endParaRPr/>
          </a:p>
          <a:p>
            <a:pPr indent="-342900" lvl="0" marL="3429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ru-RU" sz="1800">
                <a:latin typeface="Times New Roman"/>
                <a:ea typeface="Times New Roman"/>
                <a:cs typeface="Times New Roman"/>
                <a:sym typeface="Times New Roman"/>
              </a:rPr>
              <a:t>визначати рослини за гербарними зразками, рисунками, фото, у природі; </a:t>
            </a:r>
            <a:endParaRPr/>
          </a:p>
          <a:p>
            <a:pPr indent="-342900" lvl="0" marL="3429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ru-RU" sz="1800">
                <a:latin typeface="Times New Roman"/>
                <a:ea typeface="Times New Roman"/>
                <a:cs typeface="Times New Roman"/>
                <a:sym typeface="Times New Roman"/>
              </a:rPr>
              <a:t>описувати та відображати зовнішню та внутрішню будову рослинних органів, 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ru-RU" sz="1800">
                <a:latin typeface="Times New Roman"/>
                <a:ea typeface="Times New Roman"/>
                <a:cs typeface="Times New Roman"/>
                <a:sym typeface="Times New Roman"/>
              </a:rPr>
              <a:t>узагальнювати отримані результати, формулювати висновки та аргументувати їх, оформлювати результати досліджень. 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"/>
          <p:cNvSpPr txBox="1"/>
          <p:nvPr>
            <p:ph type="title"/>
          </p:nvPr>
        </p:nvSpPr>
        <p:spPr>
          <a:xfrm>
            <a:off x="457200" y="274638"/>
            <a:ext cx="8229600" cy="49006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Times New Roman"/>
              <a:buNone/>
            </a:pPr>
            <a:r>
              <a:rPr b="1" lang="ru-RU" sz="320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Орієнтовний перелік тем</a:t>
            </a:r>
            <a:endParaRPr b="1" sz="320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6" name="Google Shape;176;p9"/>
          <p:cNvSpPr txBox="1"/>
          <p:nvPr>
            <p:ph idx="1" type="body"/>
          </p:nvPr>
        </p:nvSpPr>
        <p:spPr>
          <a:xfrm>
            <a:off x="539552" y="764704"/>
            <a:ext cx="8136904" cy="59046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❑"/>
            </a:pPr>
            <a:r>
              <a:rPr lang="ru-RU" sz="2000">
                <a:latin typeface="Times New Roman"/>
                <a:ea typeface="Times New Roman"/>
                <a:cs typeface="Times New Roman"/>
                <a:sym typeface="Times New Roman"/>
              </a:rPr>
              <a:t>Використання лікарських рослин в сучасній охороні здоров’я. Нетрадиційна медицина та ЛР. Переваги і недоліки використання ЛР. </a:t>
            </a:r>
            <a:endParaRPr/>
          </a:p>
          <a:p>
            <a:pPr indent="-342900" lvl="0" marL="34290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❑"/>
            </a:pPr>
            <a:r>
              <a:rPr lang="ru-RU" sz="2000">
                <a:latin typeface="Times New Roman"/>
                <a:ea typeface="Times New Roman"/>
                <a:cs typeface="Times New Roman"/>
                <a:sym typeface="Times New Roman"/>
              </a:rPr>
              <a:t>Джерела ЛРС. Мед, прополіс, перга, інші продукти бджільництва як лікарські засоби, пов’язані з рослинами. </a:t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❑"/>
            </a:pPr>
            <a:r>
              <a:rPr lang="ru-RU" sz="2000">
                <a:latin typeface="Times New Roman"/>
                <a:ea typeface="Times New Roman"/>
                <a:cs typeface="Times New Roman"/>
                <a:sym typeface="Times New Roman"/>
              </a:rPr>
              <a:t>ЛР у лікуванні захворювань серцевосудинної системи. Закономірності накопичення діючих речовин у ЛР. </a:t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❑"/>
            </a:pPr>
            <a:r>
              <a:rPr lang="ru-RU" sz="2000">
                <a:latin typeface="Times New Roman"/>
                <a:ea typeface="Times New Roman"/>
                <a:cs typeface="Times New Roman"/>
                <a:sym typeface="Times New Roman"/>
              </a:rPr>
              <a:t>ЛР у лікуванні онкологічних захворювань. Антиоксиданти у складі лікарських рослин.</a:t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❑"/>
            </a:pPr>
            <a:r>
              <a:rPr lang="ru-RU" sz="2000">
                <a:latin typeface="Times New Roman"/>
                <a:ea typeface="Times New Roman"/>
                <a:cs typeface="Times New Roman"/>
                <a:sym typeface="Times New Roman"/>
              </a:rPr>
              <a:t>ЛР у лікуванні цукрового діабету, розсіяного склерозу, ожиріння, артриту, генетичних хвороб.</a:t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❑"/>
            </a:pPr>
            <a:r>
              <a:rPr lang="ru-RU" sz="2000">
                <a:latin typeface="Times New Roman"/>
                <a:ea typeface="Times New Roman"/>
                <a:cs typeface="Times New Roman"/>
                <a:sym typeface="Times New Roman"/>
              </a:rPr>
              <a:t> ЛР в лікуванні інфекційних захворювань бактерійного та грибного походження. Стійкі (резистентні) штами грибів та бактерій – перспективи лікування ЛР. </a:t>
            </a:r>
            <a:endParaRPr/>
          </a:p>
          <a:p>
            <a:pPr indent="-342900" lvl="0" marL="34290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❑"/>
            </a:pPr>
            <a:r>
              <a:rPr lang="ru-RU" sz="2000">
                <a:latin typeface="Times New Roman"/>
                <a:ea typeface="Times New Roman"/>
                <a:cs typeface="Times New Roman"/>
                <a:sym typeface="Times New Roman"/>
              </a:rPr>
              <a:t>ЛР, які виводять радіонукліди та лікують наслідки їх дії на організм людини. </a:t>
            </a:r>
            <a:endParaRPr/>
          </a:p>
          <a:p>
            <a:pPr indent="-342900" lvl="0" marL="34290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❑"/>
            </a:pPr>
            <a:r>
              <a:rPr lang="ru-RU" sz="2000">
                <a:latin typeface="Times New Roman"/>
                <a:ea typeface="Times New Roman"/>
                <a:cs typeface="Times New Roman"/>
                <a:sym typeface="Times New Roman"/>
              </a:rPr>
              <a:t>Нові шляхи пошуків лікарських препаратів серед рослин, грибів і актиноміцетів.</a:t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15900" lvl="0" marL="34290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None/>
            </a:pPr>
            <a:r>
              <a:t/>
            </a:r>
            <a:endParaRPr sz="20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0"/>
          <p:cNvSpPr txBox="1"/>
          <p:nvPr>
            <p:ph type="title"/>
          </p:nvPr>
        </p:nvSpPr>
        <p:spPr>
          <a:xfrm>
            <a:off x="457200" y="274638"/>
            <a:ext cx="8229600" cy="3460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lang="ru-RU" sz="2000">
                <a:latin typeface="Times New Roman"/>
                <a:ea typeface="Times New Roman"/>
                <a:cs typeface="Times New Roman"/>
                <a:sym typeface="Times New Roman"/>
              </a:rPr>
              <a:t>Методи навчання</a:t>
            </a:r>
            <a:endParaRPr b="1"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2" name="Google Shape;182;p10"/>
          <p:cNvSpPr txBox="1"/>
          <p:nvPr>
            <p:ph idx="1" type="body"/>
          </p:nvPr>
        </p:nvSpPr>
        <p:spPr>
          <a:xfrm>
            <a:off x="179512" y="692696"/>
            <a:ext cx="8784976" cy="33123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i="1" lang="ru-RU" sz="2000">
                <a:latin typeface="Times New Roman"/>
                <a:ea typeface="Times New Roman"/>
                <a:cs typeface="Times New Roman"/>
                <a:sym typeface="Times New Roman"/>
              </a:rPr>
              <a:t>словесні</a:t>
            </a:r>
            <a:r>
              <a:rPr lang="ru-RU" sz="2000">
                <a:latin typeface="Times New Roman"/>
                <a:ea typeface="Times New Roman"/>
                <a:cs typeface="Times New Roman"/>
                <a:sym typeface="Times New Roman"/>
              </a:rPr>
              <a:t> – лекція, розповідь, пояснення, бесіда, дискусія, інструктаж, робота з книгою, Інтернет-ресурсами; </a:t>
            </a:r>
            <a:endParaRPr/>
          </a:p>
          <a:p>
            <a:pPr indent="-342900" lvl="0" marL="342900" rtl="0" algn="just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i="1" lang="ru-RU" sz="2000">
                <a:latin typeface="Times New Roman"/>
                <a:ea typeface="Times New Roman"/>
                <a:cs typeface="Times New Roman"/>
                <a:sym typeface="Times New Roman"/>
              </a:rPr>
              <a:t>наочні</a:t>
            </a:r>
            <a:r>
              <a:rPr lang="ru-RU" sz="2000">
                <a:latin typeface="Times New Roman"/>
                <a:ea typeface="Times New Roman"/>
                <a:cs typeface="Times New Roman"/>
                <a:sym typeface="Times New Roman"/>
              </a:rPr>
              <a:t> – демонстрація природних об’єктів, мікропрепаратів, табличної наочності, зображень за допомогою інформаційних технічних засобів, показ прийомів роботи, ілюстрацій, роздаткового матеріалу (свіжий, фіксований або сухий рослинний матеріал, колекції плодів, комплекти гербарних зразків з морфології вегетативних і генеративних органів, муляжі, гербарій лікарських рослин); </a:t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rtl="0" algn="just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i="1" lang="ru-RU" sz="2000">
                <a:latin typeface="Times New Roman"/>
                <a:ea typeface="Times New Roman"/>
                <a:cs typeface="Times New Roman"/>
                <a:sym typeface="Times New Roman"/>
              </a:rPr>
              <a:t>практичні</a:t>
            </a:r>
            <a:r>
              <a:rPr lang="ru-RU" sz="2000">
                <a:latin typeface="Times New Roman"/>
                <a:ea typeface="Times New Roman"/>
                <a:cs typeface="Times New Roman"/>
                <a:sym typeface="Times New Roman"/>
              </a:rPr>
              <a:t> – практична робота, яка передбачає дослідження макро- та мікроструктури рослинних об’єктів, гербарних зразків, визначення рослин.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3" name="Google Shape;183;p10"/>
          <p:cNvSpPr/>
          <p:nvPr/>
        </p:nvSpPr>
        <p:spPr>
          <a:xfrm>
            <a:off x="2123728" y="4293096"/>
            <a:ext cx="435484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Навчально-методичне забезпечення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10"/>
          <p:cNvSpPr/>
          <p:nvPr/>
        </p:nvSpPr>
        <p:spPr>
          <a:xfrm>
            <a:off x="268703" y="4725144"/>
            <a:ext cx="8496944" cy="17543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Методичне забезпечення: </a:t>
            </a:r>
            <a:r>
              <a:rPr lang="ru-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навчальний контент, плани практичних занять, завдання для практичних робіт, самостійної роботи, питання, завдання для поточного та підсумкового контролю знань і вмінь студентів,  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Наочне забезпечення:</a:t>
            </a:r>
            <a:r>
              <a:rPr lang="ru-RU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визначники вищих рослин, атласи,  навчальні та навчально-наочні посібники, колекції мікропрепаратів, гербарних зразків, продукти бджільництва, живі та фіксовані рослинні об'єкти.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1"/>
          <p:cNvSpPr txBox="1"/>
          <p:nvPr>
            <p:ph type="title"/>
          </p:nvPr>
        </p:nvSpPr>
        <p:spPr>
          <a:xfrm>
            <a:off x="457200" y="188640"/>
            <a:ext cx="8229600" cy="57606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60"/>
              <a:buFont typeface="Calibri"/>
              <a:buNone/>
            </a:pPr>
            <a:r>
              <a:t/>
            </a:r>
            <a:endParaRPr sz="3959"/>
          </a:p>
        </p:txBody>
      </p:sp>
      <p:sp>
        <p:nvSpPr>
          <p:cNvPr id="190" name="Google Shape;190;p11"/>
          <p:cNvSpPr txBox="1"/>
          <p:nvPr>
            <p:ph idx="1" type="body"/>
          </p:nvPr>
        </p:nvSpPr>
        <p:spPr>
          <a:xfrm>
            <a:off x="251520" y="5157192"/>
            <a:ext cx="8586386" cy="14401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400"/>
              <a:buNone/>
            </a:pPr>
            <a:r>
              <a:rPr b="1" lang="ru-RU" sz="240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Обирайте курс </a:t>
            </a:r>
            <a:endParaRPr/>
          </a:p>
          <a:p>
            <a:pPr indent="0" lvl="0" marL="0" rtl="0" algn="ctr">
              <a:spcBef>
                <a:spcPts val="480"/>
              </a:spcBef>
              <a:spcAft>
                <a:spcPts val="0"/>
              </a:spcAft>
              <a:buClr>
                <a:srgbClr val="0070C0"/>
              </a:buClr>
              <a:buSzPts val="2400"/>
              <a:buNone/>
            </a:pPr>
            <a:r>
              <a:rPr b="1" lang="ru-RU" sz="240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«ЛІКАРСЬКІ   РОСЛИНИ У   ФАРМАЦІЇ» </a:t>
            </a:r>
            <a:endParaRPr/>
          </a:p>
          <a:p>
            <a:pPr indent="0" lvl="0" marL="0" rtl="0" algn="ctr">
              <a:spcBef>
                <a:spcPts val="480"/>
              </a:spcBef>
              <a:spcAft>
                <a:spcPts val="0"/>
              </a:spcAft>
              <a:buClr>
                <a:srgbClr val="0070C0"/>
              </a:buClr>
              <a:buSzPts val="2400"/>
              <a:buNone/>
            </a:pPr>
            <a:r>
              <a:rPr b="1" lang="ru-RU" sz="240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і ви краще пізнаєте себе!</a:t>
            </a:r>
            <a:endParaRPr b="1" sz="240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b="1" sz="2400">
              <a:solidFill>
                <a:srgbClr val="0070C0"/>
              </a:solidFill>
            </a:endParaRPr>
          </a:p>
        </p:txBody>
      </p:sp>
      <p:pic>
        <p:nvPicPr>
          <p:cNvPr descr="Можна і порошки виготовити: у Рівному відкрили першу аптеку-музей" id="191" name="Google Shape;191;p11"/>
          <p:cNvPicPr preferRelativeResize="0"/>
          <p:nvPr/>
        </p:nvPicPr>
        <p:blipFill rotWithShape="1">
          <a:blip r:embed="rId3">
            <a:alphaModFix/>
          </a:blip>
          <a:srcRect b="2208" l="3214" r="12658" t="8284"/>
          <a:stretch/>
        </p:blipFill>
        <p:spPr>
          <a:xfrm>
            <a:off x="611560" y="332656"/>
            <a:ext cx="7870854" cy="47525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2020-12-14T10:34:51Z</dcterms:created>
  <dc:creator>Alina</dc:creator>
</cp:coreProperties>
</file>