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5" d="100"/>
          <a:sy n="55" d="100"/>
        </p:scale>
        <p:origin x="725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t>Вінницький національний медичний університет</a:t>
            </a:r>
          </a:p>
          <a:p>
            <a:r>
              <a:t>ім. М.І. Пирогова МОЗ України</a:t>
            </a:r>
          </a:p>
          <a:p>
            <a:endParaRPr/>
          </a:p>
          <a:p>
            <a:r>
              <a:t>КАФЕДРА СТОМАТОЛОГІЇ ДИТЯЧОГО ВІКУ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Autofit/>
          </a:bodyPr>
          <a:lstStyle/>
          <a:p>
            <a:r>
              <a:rPr sz="3600" dirty="0">
                <a:latin typeface="Bahnschrift Light SemiCondensed" panose="020B0502040204020203" pitchFamily="34" charset="0"/>
              </a:rPr>
              <a:t>ВК 5.10</a:t>
            </a:r>
          </a:p>
          <a:p>
            <a:r>
              <a:rPr sz="3600" dirty="0">
                <a:latin typeface="Bahnschrift Light SemiCondensed" panose="020B0502040204020203" pitchFamily="34" charset="0"/>
              </a:rPr>
              <a:t>РЕНТГЕНОЛОГІЧНІ МЕТОДИ В</a:t>
            </a:r>
          </a:p>
          <a:p>
            <a:r>
              <a:rPr sz="3600" dirty="0">
                <a:latin typeface="Bahnschrift Light SemiCondensed" panose="020B0502040204020203" pitchFamily="34" charset="0"/>
              </a:rPr>
              <a:t>ОРТОДОНТИЧНІЙ ДІАГНОСТИЦІ</a:t>
            </a: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t>ПАСПОРТ ОСВІТНЬОГО КОМПОНЕНТА</a:t>
            </a:r>
          </a:p>
          <a:p>
            <a:endParaRPr/>
          </a:p>
          <a:p>
            <a:r>
              <a:t>ВК 5.10. «РЕНТГЕНОЛОГІЧНІ МЕТОДИ В ОРТОДОНТИЧНІЙ ДІАГНОСТИЦІ»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dirty="0"/>
              <a:t>• </a:t>
            </a:r>
            <a:r>
              <a:rPr dirty="0" err="1"/>
              <a:t>Спеціальність</a:t>
            </a:r>
            <a:r>
              <a:rPr dirty="0"/>
              <a:t>: </a:t>
            </a:r>
            <a:r>
              <a:rPr lang="uk-UA" dirty="0"/>
              <a:t>221</a:t>
            </a:r>
            <a:r>
              <a:rPr dirty="0"/>
              <a:t> </a:t>
            </a:r>
            <a:r>
              <a:rPr dirty="0" err="1"/>
              <a:t>Стоматологія</a:t>
            </a:r>
            <a:endParaRPr dirty="0"/>
          </a:p>
          <a:p>
            <a:r>
              <a:rPr dirty="0"/>
              <a:t>• </a:t>
            </a:r>
            <a:r>
              <a:rPr dirty="0" err="1"/>
              <a:t>Курс</a:t>
            </a:r>
            <a:r>
              <a:rPr dirty="0"/>
              <a:t>: 5</a:t>
            </a:r>
          </a:p>
          <a:p>
            <a:r>
              <a:rPr dirty="0"/>
              <a:t>• </a:t>
            </a:r>
            <a:r>
              <a:rPr dirty="0" err="1"/>
              <a:t>Кредити</a:t>
            </a:r>
            <a:r>
              <a:rPr dirty="0"/>
              <a:t>: </a:t>
            </a:r>
            <a:r>
              <a:rPr lang="uk-UA" dirty="0"/>
              <a:t>3</a:t>
            </a:r>
            <a:endParaRPr dirty="0"/>
          </a:p>
          <a:p>
            <a:r>
              <a:rPr dirty="0"/>
              <a:t>• </a:t>
            </a:r>
            <a:r>
              <a:rPr dirty="0" err="1"/>
              <a:t>Форма</a:t>
            </a:r>
            <a:r>
              <a:rPr dirty="0"/>
              <a:t> </a:t>
            </a:r>
            <a:r>
              <a:rPr dirty="0" err="1"/>
              <a:t>контролю</a:t>
            </a:r>
            <a:r>
              <a:rPr dirty="0"/>
              <a:t>: </a:t>
            </a:r>
            <a:r>
              <a:rPr dirty="0" err="1"/>
              <a:t>залік</a:t>
            </a:r>
            <a:endParaRPr dirty="0"/>
          </a:p>
          <a:p>
            <a:r>
              <a:rPr dirty="0"/>
              <a:t>• </a:t>
            </a:r>
            <a:r>
              <a:rPr dirty="0" err="1"/>
              <a:t>Мова</a:t>
            </a:r>
            <a:r>
              <a:rPr dirty="0"/>
              <a:t>: </a:t>
            </a:r>
            <a:r>
              <a:rPr dirty="0" err="1"/>
              <a:t>українська</a:t>
            </a:r>
            <a:endParaRPr dirty="0"/>
          </a:p>
          <a:p>
            <a:r>
              <a:rPr dirty="0"/>
              <a:t>• Пререквізити: </a:t>
            </a:r>
            <a:r>
              <a:rPr dirty="0" err="1"/>
              <a:t>анатомія</a:t>
            </a:r>
            <a:r>
              <a:rPr dirty="0"/>
              <a:t> </a:t>
            </a:r>
            <a:r>
              <a:rPr dirty="0" err="1"/>
              <a:t>людини</a:t>
            </a:r>
            <a:r>
              <a:rPr dirty="0"/>
              <a:t>, </a:t>
            </a:r>
            <a:r>
              <a:rPr dirty="0" err="1"/>
              <a:t>гістологія</a:t>
            </a:r>
            <a:r>
              <a:rPr dirty="0"/>
              <a:t>, </a:t>
            </a:r>
            <a:r>
              <a:rPr dirty="0" err="1"/>
              <a:t>цитологія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ембріологія</a:t>
            </a:r>
            <a:r>
              <a:rPr dirty="0"/>
              <a:t>, </a:t>
            </a:r>
            <a:r>
              <a:rPr dirty="0" err="1"/>
              <a:t>патологічна</a:t>
            </a:r>
            <a:r>
              <a:rPr dirty="0"/>
              <a:t> </a:t>
            </a:r>
            <a:r>
              <a:rPr dirty="0" err="1"/>
              <a:t>анатомія</a:t>
            </a:r>
            <a:r>
              <a:rPr dirty="0"/>
              <a:t>, </a:t>
            </a:r>
            <a:r>
              <a:rPr dirty="0" err="1"/>
              <a:t>фізіологія</a:t>
            </a:r>
            <a:r>
              <a:rPr dirty="0"/>
              <a:t>, </a:t>
            </a:r>
            <a:r>
              <a:rPr dirty="0" err="1"/>
              <a:t>патофізіологія</a:t>
            </a:r>
            <a:r>
              <a:rPr dirty="0"/>
              <a:t>, </a:t>
            </a:r>
            <a:r>
              <a:rPr dirty="0" err="1"/>
              <a:t>внутрішня</a:t>
            </a:r>
            <a:r>
              <a:rPr dirty="0"/>
              <a:t> </a:t>
            </a:r>
            <a:r>
              <a:rPr dirty="0" err="1"/>
              <a:t>медицина</a:t>
            </a:r>
            <a:r>
              <a:rPr dirty="0"/>
              <a:t>, </a:t>
            </a:r>
            <a:r>
              <a:rPr dirty="0" err="1"/>
              <a:t>пропедевтика</a:t>
            </a:r>
            <a:r>
              <a:rPr dirty="0"/>
              <a:t> </a:t>
            </a:r>
            <a:r>
              <a:rPr dirty="0" err="1"/>
              <a:t>дитячої</a:t>
            </a:r>
            <a:r>
              <a:rPr dirty="0"/>
              <a:t> </a:t>
            </a:r>
            <a:r>
              <a:rPr dirty="0" err="1"/>
              <a:t>терапевтичної</a:t>
            </a:r>
            <a:r>
              <a:rPr dirty="0"/>
              <a:t> </a:t>
            </a:r>
            <a:r>
              <a:rPr dirty="0" err="1"/>
              <a:t>стоматології</a:t>
            </a:r>
            <a:r>
              <a:rPr dirty="0"/>
              <a:t>, </a:t>
            </a:r>
            <a:r>
              <a:rPr dirty="0" err="1"/>
              <a:t>ортодонтія</a:t>
            </a:r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>
            <a:noAutofit/>
          </a:bodyPr>
          <a:lstStyle/>
          <a:p>
            <a:r>
              <a:rPr sz="2400" dirty="0"/>
              <a:t>КЛЮЧОВА ПЕРЕВАГА:</a:t>
            </a:r>
          </a:p>
          <a:p>
            <a:r>
              <a:rPr sz="2400" dirty="0" err="1"/>
              <a:t>Курс</a:t>
            </a:r>
            <a:r>
              <a:rPr sz="2400" dirty="0"/>
              <a:t> </a:t>
            </a:r>
            <a:r>
              <a:rPr sz="2400" dirty="0" err="1"/>
              <a:t>формує</a:t>
            </a:r>
            <a:r>
              <a:rPr sz="2400" dirty="0"/>
              <a:t> </a:t>
            </a:r>
            <a:r>
              <a:rPr sz="2400" dirty="0" err="1"/>
              <a:t>практичні</a:t>
            </a:r>
            <a:r>
              <a:rPr sz="2400" dirty="0"/>
              <a:t> </a:t>
            </a:r>
            <a:r>
              <a:rPr sz="2400" dirty="0" err="1"/>
              <a:t>вміння</a:t>
            </a:r>
            <a:r>
              <a:rPr sz="2400" dirty="0"/>
              <a:t> </a:t>
            </a:r>
            <a:r>
              <a:rPr sz="2400" dirty="0" err="1"/>
              <a:t>використовувати</a:t>
            </a:r>
            <a:r>
              <a:rPr sz="2400" dirty="0"/>
              <a:t> </a:t>
            </a:r>
            <a:r>
              <a:rPr sz="2400" dirty="0" err="1"/>
              <a:t>сучасні</a:t>
            </a:r>
            <a:r>
              <a:rPr sz="2400" dirty="0"/>
              <a:t> </a:t>
            </a:r>
            <a:r>
              <a:rPr sz="2400" dirty="0" err="1"/>
              <a:t>рентгенологічні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</a:t>
            </a:r>
            <a:r>
              <a:rPr sz="2400" dirty="0" err="1"/>
              <a:t>цифрові</a:t>
            </a:r>
            <a:r>
              <a:rPr sz="2400" dirty="0"/>
              <a:t> </a:t>
            </a:r>
            <a:r>
              <a:rPr sz="2400" dirty="0" err="1"/>
              <a:t>методи</a:t>
            </a:r>
            <a:r>
              <a:rPr sz="2400" dirty="0"/>
              <a:t> </a:t>
            </a:r>
            <a:r>
              <a:rPr sz="2400" dirty="0" err="1"/>
              <a:t>ортодонтичної</a:t>
            </a:r>
            <a:r>
              <a:rPr sz="2400" dirty="0"/>
              <a:t> </a:t>
            </a:r>
            <a:r>
              <a:rPr sz="2400" dirty="0" err="1"/>
              <a:t>діагностики</a:t>
            </a:r>
            <a:r>
              <a:rPr sz="2400" dirty="0"/>
              <a:t> </a:t>
            </a:r>
            <a:r>
              <a:rPr sz="2400" dirty="0" err="1"/>
              <a:t>для</a:t>
            </a:r>
            <a:r>
              <a:rPr sz="2400" dirty="0"/>
              <a:t> </a:t>
            </a:r>
            <a:r>
              <a:rPr sz="2400" dirty="0" err="1"/>
              <a:t>отримання</a:t>
            </a:r>
            <a:r>
              <a:rPr sz="2400" dirty="0"/>
              <a:t> </a:t>
            </a:r>
            <a:r>
              <a:rPr sz="2400" dirty="0" err="1"/>
              <a:t>якісних</a:t>
            </a:r>
            <a:r>
              <a:rPr sz="2400" dirty="0"/>
              <a:t> </a:t>
            </a:r>
            <a:r>
              <a:rPr sz="2400" dirty="0" err="1"/>
              <a:t>діагностичних</a:t>
            </a:r>
            <a:r>
              <a:rPr sz="2400" dirty="0"/>
              <a:t> </a:t>
            </a:r>
            <a:r>
              <a:rPr sz="2400" dirty="0" err="1"/>
              <a:t>даних</a:t>
            </a:r>
            <a:r>
              <a:rPr sz="2400" dirty="0"/>
              <a:t> і </a:t>
            </a:r>
            <a:r>
              <a:rPr sz="2400" dirty="0" err="1"/>
              <a:t>планування</a:t>
            </a:r>
            <a:r>
              <a:rPr sz="2400" dirty="0"/>
              <a:t> </a:t>
            </a:r>
            <a:r>
              <a:rPr sz="2400" dirty="0" err="1"/>
              <a:t>подальшого</a:t>
            </a:r>
            <a:r>
              <a:rPr sz="2400" dirty="0"/>
              <a:t> </a:t>
            </a:r>
            <a:r>
              <a:rPr sz="2400" dirty="0" err="1"/>
              <a:t>лікування</a:t>
            </a:r>
            <a:r>
              <a:rPr sz="2400" dirty="0"/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Autofit/>
          </a:bodyPr>
          <a:lstStyle/>
          <a:p>
            <a:r>
              <a:rPr sz="2400" dirty="0"/>
              <a:t>• </a:t>
            </a:r>
            <a:r>
              <a:rPr sz="2400" dirty="0" err="1"/>
              <a:t>формує</a:t>
            </a:r>
            <a:r>
              <a:rPr sz="2400" dirty="0"/>
              <a:t> </a:t>
            </a:r>
            <a:r>
              <a:rPr sz="2400" dirty="0" err="1"/>
              <a:t>знання</a:t>
            </a:r>
            <a:r>
              <a:rPr sz="2400" dirty="0"/>
              <a:t> </a:t>
            </a:r>
            <a:r>
              <a:rPr sz="2400" dirty="0" err="1"/>
              <a:t>про</a:t>
            </a:r>
            <a:r>
              <a:rPr sz="2400" dirty="0"/>
              <a:t> </a:t>
            </a:r>
            <a:r>
              <a:rPr sz="2400" dirty="0" err="1"/>
              <a:t>сучасні</a:t>
            </a:r>
            <a:r>
              <a:rPr sz="2400" dirty="0"/>
              <a:t> </a:t>
            </a:r>
            <a:r>
              <a:rPr sz="2400" dirty="0" err="1"/>
              <a:t>діагностичні</a:t>
            </a:r>
            <a:r>
              <a:rPr sz="2400" dirty="0"/>
              <a:t> </a:t>
            </a:r>
            <a:r>
              <a:rPr sz="2400" dirty="0" err="1"/>
              <a:t>методи</a:t>
            </a:r>
            <a:r>
              <a:rPr sz="2400" dirty="0"/>
              <a:t> в </a:t>
            </a:r>
            <a:r>
              <a:rPr sz="2400" dirty="0" err="1"/>
              <a:t>ортодонтії</a:t>
            </a:r>
            <a:r>
              <a:rPr sz="2400" dirty="0"/>
              <a:t>;</a:t>
            </a:r>
          </a:p>
          <a:p>
            <a:r>
              <a:rPr sz="2400" dirty="0"/>
              <a:t>• </a:t>
            </a:r>
            <a:r>
              <a:rPr sz="2400" dirty="0" err="1"/>
              <a:t>розвиває</a:t>
            </a:r>
            <a:r>
              <a:rPr sz="2400" dirty="0"/>
              <a:t> </a:t>
            </a:r>
            <a:r>
              <a:rPr sz="2400" dirty="0" err="1"/>
              <a:t>навички</a:t>
            </a:r>
            <a:r>
              <a:rPr sz="2400" dirty="0"/>
              <a:t> </a:t>
            </a:r>
            <a:r>
              <a:rPr sz="2400" dirty="0" err="1"/>
              <a:t>аналізу</a:t>
            </a:r>
            <a:r>
              <a:rPr sz="2400" dirty="0"/>
              <a:t> </a:t>
            </a:r>
            <a:r>
              <a:rPr sz="2400" dirty="0" err="1"/>
              <a:t>телерентгенограм</a:t>
            </a:r>
            <a:r>
              <a:rPr sz="2400" dirty="0"/>
              <a:t>, </a:t>
            </a:r>
            <a:r>
              <a:rPr sz="2400" dirty="0" err="1"/>
              <a:t>ортопантомограм</a:t>
            </a:r>
            <a:r>
              <a:rPr sz="2400" dirty="0"/>
              <a:t> і КЛКТ;</a:t>
            </a:r>
          </a:p>
          <a:p>
            <a:r>
              <a:rPr sz="2400" dirty="0"/>
              <a:t>• </a:t>
            </a:r>
            <a:r>
              <a:rPr sz="2400" dirty="0" err="1"/>
              <a:t>допомагає</a:t>
            </a:r>
            <a:r>
              <a:rPr sz="2400" dirty="0"/>
              <a:t> </a:t>
            </a:r>
            <a:r>
              <a:rPr sz="2400" dirty="0" err="1"/>
              <a:t>трактувати</a:t>
            </a:r>
            <a:r>
              <a:rPr sz="2400" dirty="0"/>
              <a:t> </a:t>
            </a:r>
            <a:r>
              <a:rPr sz="2400" dirty="0" err="1"/>
              <a:t>рентгенологічні</a:t>
            </a:r>
            <a:r>
              <a:rPr sz="2400" dirty="0"/>
              <a:t> </a:t>
            </a:r>
            <a:r>
              <a:rPr sz="2400" dirty="0" err="1"/>
              <a:t>дані</a:t>
            </a:r>
            <a:r>
              <a:rPr sz="2400" dirty="0"/>
              <a:t> </a:t>
            </a:r>
            <a:r>
              <a:rPr sz="2400" dirty="0" err="1"/>
              <a:t>для</a:t>
            </a:r>
            <a:r>
              <a:rPr sz="2400" dirty="0"/>
              <a:t> </a:t>
            </a:r>
            <a:r>
              <a:rPr sz="2400" dirty="0" err="1"/>
              <a:t>клінічної</a:t>
            </a:r>
            <a:r>
              <a:rPr sz="2400" dirty="0"/>
              <a:t> </a:t>
            </a:r>
            <a:r>
              <a:rPr sz="2400" dirty="0" err="1"/>
              <a:t>діагностики</a:t>
            </a:r>
            <a:r>
              <a:rPr sz="2400" dirty="0"/>
              <a:t>;</a:t>
            </a:r>
          </a:p>
          <a:p>
            <a:r>
              <a:rPr sz="2400" dirty="0"/>
              <a:t>• </a:t>
            </a:r>
            <a:r>
              <a:rPr sz="2400" dirty="0" err="1"/>
              <a:t>навчає</a:t>
            </a:r>
            <a:r>
              <a:rPr sz="2400" dirty="0"/>
              <a:t> </a:t>
            </a:r>
            <a:r>
              <a:rPr sz="2400" dirty="0" err="1"/>
              <a:t>застосовувати</a:t>
            </a:r>
            <a:r>
              <a:rPr sz="2400" dirty="0"/>
              <a:t> </a:t>
            </a:r>
            <a:r>
              <a:rPr sz="2400" dirty="0" err="1"/>
              <a:t>цифрові</a:t>
            </a:r>
            <a:r>
              <a:rPr sz="2400" dirty="0"/>
              <a:t> </a:t>
            </a:r>
            <a:r>
              <a:rPr sz="2400" dirty="0" err="1"/>
              <a:t>інструменти</a:t>
            </a:r>
            <a:r>
              <a:rPr sz="2400" dirty="0"/>
              <a:t> в </a:t>
            </a:r>
            <a:r>
              <a:rPr sz="2400" dirty="0" err="1"/>
              <a:t>ортодонтичній</a:t>
            </a:r>
            <a:r>
              <a:rPr sz="2400" dirty="0"/>
              <a:t> </a:t>
            </a:r>
            <a:r>
              <a:rPr sz="2400" dirty="0" err="1"/>
              <a:t>практиці</a:t>
            </a:r>
            <a:r>
              <a:rPr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69576"/>
            <a:ext cx="5279366" cy="5183752"/>
          </a:xfrm>
        </p:spPr>
        <p:txBody>
          <a:bodyPr>
            <a:normAutofit/>
          </a:bodyPr>
          <a:lstStyle/>
          <a:p>
            <a:r>
              <a:rPr sz="2000" dirty="0"/>
              <a:t>• </a:t>
            </a:r>
            <a:r>
              <a:rPr sz="2000" dirty="0" err="1"/>
              <a:t>термінологія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номенклатура</a:t>
            </a:r>
            <a:r>
              <a:rPr sz="2000" dirty="0"/>
              <a:t>, </a:t>
            </a:r>
            <a:r>
              <a:rPr sz="2000" dirty="0" err="1"/>
              <a:t>класифікації</a:t>
            </a:r>
            <a:r>
              <a:rPr sz="2000" dirty="0"/>
              <a:t> </a:t>
            </a:r>
            <a:r>
              <a:rPr sz="2000" dirty="0" err="1"/>
              <a:t>зубо-щелепних</a:t>
            </a:r>
            <a:r>
              <a:rPr sz="2000" dirty="0"/>
              <a:t> </a:t>
            </a:r>
            <a:r>
              <a:rPr sz="2000" dirty="0" err="1"/>
              <a:t>аномалій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розвиток</a:t>
            </a:r>
            <a:r>
              <a:rPr sz="2000" dirty="0"/>
              <a:t> </a:t>
            </a:r>
            <a:r>
              <a:rPr sz="2000" dirty="0" err="1"/>
              <a:t>прикусу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стадії</a:t>
            </a:r>
            <a:r>
              <a:rPr sz="2000" dirty="0"/>
              <a:t> </a:t>
            </a:r>
            <a:r>
              <a:rPr sz="2000" dirty="0" err="1"/>
              <a:t>формування</a:t>
            </a:r>
            <a:r>
              <a:rPr sz="2000" dirty="0"/>
              <a:t> </a:t>
            </a:r>
            <a:r>
              <a:rPr sz="2000" dirty="0" err="1"/>
              <a:t>зубощелепної</a:t>
            </a:r>
            <a:r>
              <a:rPr sz="2000" dirty="0"/>
              <a:t> </a:t>
            </a:r>
            <a:r>
              <a:rPr sz="2000" dirty="0" err="1"/>
              <a:t>системи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зняття</a:t>
            </a:r>
            <a:r>
              <a:rPr sz="2000" dirty="0"/>
              <a:t> </a:t>
            </a:r>
            <a:r>
              <a:rPr sz="2000" dirty="0" err="1"/>
              <a:t>відбитків</a:t>
            </a:r>
            <a:r>
              <a:rPr sz="2000" dirty="0"/>
              <a:t> і </a:t>
            </a:r>
            <a:r>
              <a:rPr sz="2000" dirty="0" err="1"/>
              <a:t>формування</a:t>
            </a:r>
            <a:r>
              <a:rPr sz="2000" dirty="0"/>
              <a:t> </a:t>
            </a:r>
            <a:r>
              <a:rPr sz="2000" dirty="0" err="1"/>
              <a:t>клінічних</a:t>
            </a:r>
            <a:r>
              <a:rPr sz="2000" dirty="0"/>
              <a:t> </a:t>
            </a:r>
            <a:r>
              <a:rPr sz="2000" dirty="0" err="1"/>
              <a:t>діагностичних</a:t>
            </a:r>
            <a:r>
              <a:rPr sz="2000" dirty="0"/>
              <a:t> </a:t>
            </a:r>
            <a:r>
              <a:rPr sz="2000" dirty="0" err="1"/>
              <a:t>моделей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цефалометричний</a:t>
            </a:r>
            <a:r>
              <a:rPr sz="2000" dirty="0"/>
              <a:t> </a:t>
            </a:r>
            <a:r>
              <a:rPr sz="2000" dirty="0" err="1"/>
              <a:t>аналіз</a:t>
            </a:r>
            <a:r>
              <a:rPr sz="2000" dirty="0"/>
              <a:t>, </a:t>
            </a:r>
            <a:r>
              <a:rPr sz="2000" dirty="0" err="1"/>
              <a:t>цефалометричні</a:t>
            </a:r>
            <a:r>
              <a:rPr sz="2000" dirty="0"/>
              <a:t> </a:t>
            </a:r>
            <a:r>
              <a:rPr sz="2000" dirty="0" err="1"/>
              <a:t>точки</a:t>
            </a:r>
            <a:r>
              <a:rPr sz="2000" dirty="0"/>
              <a:t>, </a:t>
            </a:r>
            <a:r>
              <a:rPr sz="2000" dirty="0" err="1"/>
              <a:t>лінії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площини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телерентгенографічна</a:t>
            </a:r>
            <a:r>
              <a:rPr sz="2000" dirty="0"/>
              <a:t> </a:t>
            </a:r>
            <a:r>
              <a:rPr sz="2000" dirty="0" err="1"/>
              <a:t>діагностика</a:t>
            </a:r>
            <a:r>
              <a:rPr sz="2000" dirty="0"/>
              <a:t> </a:t>
            </a:r>
            <a:r>
              <a:rPr sz="2000" dirty="0" err="1"/>
              <a:t>за</a:t>
            </a:r>
            <a:r>
              <a:rPr sz="2000" dirty="0"/>
              <a:t> </a:t>
            </a:r>
            <a:r>
              <a:rPr sz="2000" dirty="0" err="1"/>
              <a:t>Шварцем</a:t>
            </a:r>
            <a:r>
              <a:rPr sz="2000" dirty="0"/>
              <a:t>, </a:t>
            </a:r>
            <a:r>
              <a:rPr sz="2000" dirty="0" err="1"/>
              <a:t>Штайнером</a:t>
            </a:r>
            <a:r>
              <a:rPr sz="2000" dirty="0"/>
              <a:t>, </a:t>
            </a:r>
            <a:r>
              <a:rPr sz="2000" dirty="0" err="1"/>
              <a:t>Твидом</a:t>
            </a:r>
            <a:r>
              <a:rPr sz="2000" dirty="0"/>
              <a:t> і </a:t>
            </a:r>
            <a:r>
              <a:rPr sz="2000" dirty="0" err="1"/>
              <a:t>Рікетсом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ортопантомографія</a:t>
            </a:r>
            <a:r>
              <a:rPr sz="2000" dirty="0"/>
              <a:t>, </a:t>
            </a:r>
            <a:r>
              <a:rPr sz="2000" dirty="0" err="1"/>
              <a:t>аналіз</a:t>
            </a:r>
            <a:r>
              <a:rPr sz="2000" dirty="0"/>
              <a:t> </a:t>
            </a:r>
            <a:r>
              <a:rPr sz="2000" dirty="0" err="1"/>
              <a:t>дихальних</a:t>
            </a:r>
            <a:r>
              <a:rPr sz="2000" dirty="0"/>
              <a:t> </a:t>
            </a:r>
            <a:r>
              <a:rPr sz="2000" dirty="0" err="1"/>
              <a:t>шляхів</a:t>
            </a:r>
            <a:r>
              <a:rPr sz="2000" dirty="0"/>
              <a:t>, </a:t>
            </a:r>
            <a:r>
              <a:rPr sz="2000" dirty="0" err="1"/>
              <a:t>телерентгенографія</a:t>
            </a:r>
            <a:r>
              <a:rPr sz="2000" dirty="0"/>
              <a:t> </a:t>
            </a:r>
            <a:r>
              <a:rPr sz="2000" dirty="0" err="1"/>
              <a:t>кисті</a:t>
            </a:r>
            <a:r>
              <a:rPr sz="2000" dirty="0"/>
              <a:t> </a:t>
            </a:r>
            <a:r>
              <a:rPr sz="2000" dirty="0" err="1"/>
              <a:t>руки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тривимірні</a:t>
            </a:r>
            <a:r>
              <a:rPr sz="2000" dirty="0"/>
              <a:t> </a:t>
            </a:r>
            <a:r>
              <a:rPr sz="2000" dirty="0" err="1"/>
              <a:t>цифрові</a:t>
            </a:r>
            <a:r>
              <a:rPr sz="2000" dirty="0"/>
              <a:t> </a:t>
            </a:r>
            <a:r>
              <a:rPr sz="2000" dirty="0" err="1"/>
              <a:t>зображення</a:t>
            </a:r>
            <a:r>
              <a:rPr sz="2000" dirty="0"/>
              <a:t>, КЛКТ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рентгенографія</a:t>
            </a:r>
            <a:r>
              <a:rPr sz="2000" dirty="0"/>
              <a:t> СНЩС.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/>
          </a:bodyPr>
          <a:lstStyle/>
          <a:p>
            <a:r>
              <a:rPr sz="2000" dirty="0"/>
              <a:t>• </a:t>
            </a:r>
            <a:r>
              <a:rPr sz="2000" dirty="0" err="1"/>
              <a:t>аналізувати</a:t>
            </a:r>
            <a:r>
              <a:rPr sz="2000" dirty="0"/>
              <a:t> </a:t>
            </a:r>
            <a:r>
              <a:rPr sz="2000" dirty="0" err="1"/>
              <a:t>стадію</a:t>
            </a:r>
            <a:r>
              <a:rPr sz="2000" dirty="0"/>
              <a:t> </a:t>
            </a:r>
            <a:r>
              <a:rPr sz="2000" dirty="0" err="1"/>
              <a:t>прикусу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основні</a:t>
            </a:r>
            <a:r>
              <a:rPr sz="2000" dirty="0"/>
              <a:t> </a:t>
            </a:r>
            <a:r>
              <a:rPr sz="2000" dirty="0" err="1"/>
              <a:t>діагностичні</a:t>
            </a:r>
            <a:r>
              <a:rPr sz="2000" dirty="0"/>
              <a:t> </a:t>
            </a:r>
            <a:r>
              <a:rPr sz="2000" dirty="0" err="1"/>
              <a:t>зубні</a:t>
            </a:r>
            <a:r>
              <a:rPr sz="2000" dirty="0"/>
              <a:t> </a:t>
            </a:r>
            <a:r>
              <a:rPr sz="2000" dirty="0" err="1"/>
              <a:t>показники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інтерпретувати</a:t>
            </a:r>
            <a:r>
              <a:rPr sz="2000" dirty="0"/>
              <a:t> </a:t>
            </a:r>
            <a:r>
              <a:rPr sz="2000" dirty="0" err="1"/>
              <a:t>ортопантомограми</a:t>
            </a:r>
            <a:r>
              <a:rPr sz="2000" dirty="0"/>
              <a:t>, ТРГ, </a:t>
            </a:r>
            <a:r>
              <a:rPr sz="2000" dirty="0" err="1"/>
              <a:t>телерентгенографію</a:t>
            </a:r>
            <a:r>
              <a:rPr sz="2000" dirty="0"/>
              <a:t> </a:t>
            </a:r>
            <a:r>
              <a:rPr sz="2000" dirty="0" err="1"/>
              <a:t>кисті</a:t>
            </a:r>
            <a:r>
              <a:rPr sz="2000" dirty="0"/>
              <a:t> </a:t>
            </a:r>
            <a:r>
              <a:rPr sz="2000" dirty="0" err="1"/>
              <a:t>руки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КЛКТ;</a:t>
            </a:r>
          </a:p>
          <a:p>
            <a:r>
              <a:rPr sz="2000" dirty="0"/>
              <a:t>• </a:t>
            </a:r>
            <a:r>
              <a:rPr sz="2000" dirty="0" err="1"/>
              <a:t>визначати</a:t>
            </a:r>
            <a:r>
              <a:rPr sz="2000" dirty="0"/>
              <a:t> </a:t>
            </a:r>
            <a:r>
              <a:rPr sz="2000" dirty="0" err="1"/>
              <a:t>цефалометричні</a:t>
            </a:r>
            <a:r>
              <a:rPr sz="2000" dirty="0"/>
              <a:t> </a:t>
            </a:r>
            <a:r>
              <a:rPr sz="2000" dirty="0" err="1"/>
              <a:t>точки</a:t>
            </a:r>
            <a:r>
              <a:rPr sz="2000" dirty="0"/>
              <a:t>, </a:t>
            </a:r>
            <a:r>
              <a:rPr sz="2000" dirty="0" err="1"/>
              <a:t>виміри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проводити</a:t>
            </a:r>
            <a:r>
              <a:rPr sz="2000" dirty="0"/>
              <a:t> </a:t>
            </a:r>
            <a:r>
              <a:rPr sz="2000" dirty="0" err="1"/>
              <a:t>аналіз</a:t>
            </a:r>
            <a:r>
              <a:rPr sz="2000" dirty="0"/>
              <a:t> </a:t>
            </a:r>
            <a:r>
              <a:rPr sz="2000" dirty="0" err="1"/>
              <a:t>за</a:t>
            </a:r>
            <a:r>
              <a:rPr sz="2000" dirty="0"/>
              <a:t> </a:t>
            </a:r>
            <a:r>
              <a:rPr sz="2000" dirty="0" err="1"/>
              <a:t>Шварцем</a:t>
            </a:r>
            <a:r>
              <a:rPr sz="2000" dirty="0"/>
              <a:t>, </a:t>
            </a:r>
            <a:r>
              <a:rPr sz="2000" dirty="0" err="1"/>
              <a:t>Штайнером</a:t>
            </a:r>
            <a:r>
              <a:rPr sz="2000" dirty="0"/>
              <a:t>, </a:t>
            </a:r>
            <a:r>
              <a:rPr sz="2000" dirty="0" err="1"/>
              <a:t>Твидом</a:t>
            </a:r>
            <a:r>
              <a:rPr sz="2000" dirty="0"/>
              <a:t>, </a:t>
            </a:r>
            <a:r>
              <a:rPr sz="2000" dirty="0" err="1"/>
              <a:t>Рікетсом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оцінювати</a:t>
            </a:r>
            <a:r>
              <a:rPr sz="2000" dirty="0"/>
              <a:t> </a:t>
            </a:r>
            <a:r>
              <a:rPr sz="2000" dirty="0" err="1"/>
              <a:t>стан</a:t>
            </a:r>
            <a:r>
              <a:rPr sz="2000" dirty="0"/>
              <a:t> </a:t>
            </a:r>
            <a:r>
              <a:rPr sz="2000" dirty="0" err="1"/>
              <a:t>верхніх</a:t>
            </a:r>
            <a:r>
              <a:rPr sz="2000" dirty="0"/>
              <a:t> </a:t>
            </a:r>
            <a:r>
              <a:rPr sz="2000" dirty="0" err="1"/>
              <a:t>дихальних</a:t>
            </a:r>
            <a:r>
              <a:rPr sz="2000" dirty="0"/>
              <a:t> </a:t>
            </a:r>
            <a:r>
              <a:rPr sz="2000" dirty="0" err="1"/>
              <a:t>шляхів</a:t>
            </a:r>
            <a:r>
              <a:rPr sz="2000" dirty="0"/>
              <a:t> і </a:t>
            </a:r>
            <a:r>
              <a:rPr sz="2000" dirty="0" err="1"/>
              <a:t>структур</a:t>
            </a:r>
            <a:r>
              <a:rPr sz="2000" dirty="0"/>
              <a:t> СНЩС;</a:t>
            </a:r>
          </a:p>
          <a:p>
            <a:r>
              <a:rPr sz="2000" dirty="0"/>
              <a:t>• </a:t>
            </a:r>
            <a:r>
              <a:rPr sz="2000" dirty="0" err="1"/>
              <a:t>застосовувати</a:t>
            </a:r>
            <a:r>
              <a:rPr sz="2000" dirty="0"/>
              <a:t> </a:t>
            </a:r>
            <a:r>
              <a:rPr sz="2000" dirty="0" err="1"/>
              <a:t>сучасні</a:t>
            </a:r>
            <a:r>
              <a:rPr sz="2000" dirty="0"/>
              <a:t> </a:t>
            </a:r>
            <a:r>
              <a:rPr sz="2000" dirty="0" err="1"/>
              <a:t>рентгенологічні</a:t>
            </a:r>
            <a:r>
              <a:rPr sz="2000" dirty="0"/>
              <a:t> </a:t>
            </a:r>
            <a:r>
              <a:rPr sz="2000" dirty="0" err="1"/>
              <a:t>методи</a:t>
            </a:r>
            <a:r>
              <a:rPr sz="2000" dirty="0"/>
              <a:t> в </a:t>
            </a:r>
            <a:r>
              <a:rPr sz="2000" dirty="0" err="1"/>
              <a:t>ортодонтичній</a:t>
            </a:r>
            <a:r>
              <a:rPr sz="2000" dirty="0"/>
              <a:t> </a:t>
            </a:r>
            <a:r>
              <a:rPr sz="2000" dirty="0" err="1"/>
              <a:t>діагностиці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плануванні</a:t>
            </a:r>
            <a:r>
              <a:rPr sz="2000" dirty="0"/>
              <a:t> </a:t>
            </a:r>
            <a:r>
              <a:rPr sz="2000" dirty="0" err="1"/>
              <a:t>лікування</a:t>
            </a:r>
            <a:r>
              <a:rPr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sz="2400" dirty="0" err="1"/>
              <a:t>Лекції</a:t>
            </a:r>
            <a:r>
              <a:rPr sz="2400" dirty="0"/>
              <a:t> </a:t>
            </a:r>
          </a:p>
          <a:p>
            <a:r>
              <a:rPr sz="2400" dirty="0" err="1"/>
              <a:t>Практичні</a:t>
            </a:r>
            <a:r>
              <a:rPr sz="2400" dirty="0"/>
              <a:t> </a:t>
            </a:r>
            <a:r>
              <a:rPr sz="2400" dirty="0" err="1"/>
              <a:t>заняття</a:t>
            </a:r>
            <a:r>
              <a:rPr sz="2400" dirty="0"/>
              <a:t> </a:t>
            </a:r>
          </a:p>
          <a:p>
            <a:r>
              <a:rPr sz="2400" dirty="0" err="1"/>
              <a:t>Самостійна</a:t>
            </a:r>
            <a:r>
              <a:rPr sz="2400" dirty="0"/>
              <a:t> </a:t>
            </a:r>
            <a:r>
              <a:rPr sz="2400" dirty="0" err="1"/>
              <a:t>робота</a:t>
            </a:r>
            <a:r>
              <a:rPr sz="2400" dirty="0"/>
              <a:t> </a:t>
            </a:r>
          </a:p>
          <a:p>
            <a:r>
              <a:rPr sz="2400" dirty="0" err="1"/>
              <a:t>Форма</a:t>
            </a:r>
            <a:r>
              <a:rPr sz="2400" dirty="0"/>
              <a:t> </a:t>
            </a:r>
            <a:r>
              <a:rPr sz="2400" dirty="0" err="1"/>
              <a:t>навчання</a:t>
            </a:r>
            <a:r>
              <a:rPr sz="2400" dirty="0"/>
              <a:t> — </a:t>
            </a:r>
            <a:r>
              <a:rPr sz="2400" dirty="0" err="1"/>
              <a:t>очна</a:t>
            </a:r>
            <a:endParaRPr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2400" dirty="0" err="1"/>
              <a:t>Залік</a:t>
            </a:r>
            <a:r>
              <a:rPr sz="2400" dirty="0"/>
              <a:t>: </a:t>
            </a:r>
            <a:r>
              <a:rPr sz="2400" dirty="0" err="1"/>
              <a:t>підсумковий</a:t>
            </a:r>
            <a:r>
              <a:rPr sz="2400" dirty="0"/>
              <a:t> </a:t>
            </a:r>
            <a:r>
              <a:rPr sz="2400" dirty="0" err="1"/>
              <a:t>контроль</a:t>
            </a:r>
            <a:r>
              <a:rPr sz="2400" dirty="0"/>
              <a:t> </a:t>
            </a:r>
            <a:r>
              <a:rPr sz="2400" dirty="0" err="1"/>
              <a:t>проводиться</a:t>
            </a:r>
            <a:r>
              <a:rPr sz="2400" dirty="0"/>
              <a:t> </a:t>
            </a:r>
            <a:r>
              <a:rPr sz="2400" dirty="0" err="1"/>
              <a:t>по</a:t>
            </a:r>
            <a:r>
              <a:rPr sz="2400" dirty="0"/>
              <a:t> </a:t>
            </a:r>
            <a:r>
              <a:rPr sz="2400" dirty="0" err="1"/>
              <a:t>завершенню</a:t>
            </a:r>
            <a:r>
              <a:rPr sz="2400" dirty="0"/>
              <a:t> ІХ </a:t>
            </a:r>
            <a:r>
              <a:rPr sz="2400" dirty="0" err="1"/>
              <a:t>семестру</a:t>
            </a:r>
            <a:r>
              <a:rPr sz="2400" dirty="0"/>
              <a:t> у </a:t>
            </a:r>
            <a:r>
              <a:rPr sz="2400" dirty="0" err="1"/>
              <a:t>формі</a:t>
            </a:r>
            <a:r>
              <a:rPr sz="2400" dirty="0"/>
              <a:t> </a:t>
            </a:r>
            <a:r>
              <a:rPr sz="2400" dirty="0" err="1"/>
              <a:t>заліку</a:t>
            </a:r>
            <a:r>
              <a:rPr sz="2400" dirty="0"/>
              <a:t>. </a:t>
            </a:r>
            <a:r>
              <a:rPr sz="2400" dirty="0" err="1"/>
              <a:t>Зараховано</a:t>
            </a:r>
            <a:r>
              <a:rPr sz="2400" dirty="0"/>
              <a:t> — </a:t>
            </a:r>
            <a:r>
              <a:rPr sz="2400" dirty="0" err="1"/>
              <a:t>від</a:t>
            </a:r>
            <a:r>
              <a:rPr sz="2400" dirty="0"/>
              <a:t> 120 </a:t>
            </a:r>
            <a:r>
              <a:rPr sz="2400" dirty="0" err="1"/>
              <a:t>до</a:t>
            </a:r>
            <a:r>
              <a:rPr sz="2400" dirty="0"/>
              <a:t> 200 </a:t>
            </a:r>
            <a:r>
              <a:rPr sz="2400" dirty="0" err="1"/>
              <a:t>балів</a:t>
            </a:r>
            <a:r>
              <a:rPr sz="2400" dirty="0"/>
              <a:t>; </a:t>
            </a:r>
            <a:r>
              <a:rPr sz="2400" dirty="0" err="1"/>
              <a:t>сумарна</a:t>
            </a:r>
            <a:r>
              <a:rPr sz="2400" dirty="0"/>
              <a:t> </a:t>
            </a:r>
            <a:r>
              <a:rPr sz="2400" dirty="0" err="1"/>
              <a:t>успішність</a:t>
            </a:r>
            <a:r>
              <a:rPr sz="2400" dirty="0"/>
              <a:t> </a:t>
            </a:r>
            <a:r>
              <a:rPr sz="2400" dirty="0" err="1"/>
              <a:t>за</a:t>
            </a:r>
            <a:r>
              <a:rPr sz="2400" dirty="0"/>
              <a:t> </a:t>
            </a:r>
            <a:r>
              <a:rPr sz="2400" dirty="0" err="1"/>
              <a:t>дисципліну</a:t>
            </a:r>
            <a:r>
              <a:rPr sz="2400" dirty="0"/>
              <a:t> </a:t>
            </a:r>
            <a:r>
              <a:rPr sz="2400" dirty="0" err="1"/>
              <a:t>становить</a:t>
            </a:r>
            <a:r>
              <a:rPr sz="2400" dirty="0"/>
              <a:t> 122–200 </a:t>
            </a:r>
            <a:r>
              <a:rPr sz="2400" dirty="0" err="1"/>
              <a:t>балів</a:t>
            </a:r>
            <a:r>
              <a:rPr sz="2400" dirty="0"/>
              <a:t>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53" y="1857692"/>
            <a:ext cx="5867884" cy="4765049"/>
          </a:xfrm>
        </p:spPr>
        <p:txBody>
          <a:bodyPr>
            <a:noAutofit/>
          </a:bodyPr>
          <a:lstStyle/>
          <a:p>
            <a:r>
              <a:rPr sz="2400"/>
              <a:t>• </a:t>
            </a:r>
            <a:r>
              <a:rPr sz="2400" dirty="0" err="1"/>
              <a:t>Відповідальний</a:t>
            </a:r>
            <a:r>
              <a:rPr sz="2400" dirty="0"/>
              <a:t> </a:t>
            </a:r>
            <a:r>
              <a:rPr sz="2400" dirty="0" err="1"/>
              <a:t>за</a:t>
            </a:r>
            <a:r>
              <a:rPr sz="2400" dirty="0"/>
              <a:t> </a:t>
            </a:r>
            <a:r>
              <a:rPr sz="2400" dirty="0" err="1"/>
              <a:t>курс</a:t>
            </a:r>
            <a:r>
              <a:rPr sz="2400" dirty="0"/>
              <a:t> </a:t>
            </a:r>
            <a:r>
              <a:rPr lang="ru-RU" sz="2400" dirty="0" err="1"/>
              <a:t>д.мед.н</a:t>
            </a:r>
            <a:r>
              <a:rPr lang="ru-RU" sz="2400" dirty="0"/>
              <a:t>., проф. Микола </a:t>
            </a:r>
            <a:r>
              <a:rPr lang="ru-RU" sz="2400" dirty="0" err="1"/>
              <a:t>Дмитрієв</a:t>
            </a:r>
            <a:endParaRPr sz="2400" dirty="0"/>
          </a:p>
          <a:p>
            <a:r>
              <a:rPr sz="2400" dirty="0"/>
              <a:t>• </a:t>
            </a:r>
            <a:r>
              <a:rPr sz="2400" dirty="0" err="1"/>
              <a:t>Завідувач</a:t>
            </a:r>
            <a:r>
              <a:rPr sz="2400" dirty="0"/>
              <a:t> </a:t>
            </a:r>
            <a:r>
              <a:rPr sz="2400" dirty="0" err="1"/>
              <a:t>кафедри</a:t>
            </a:r>
            <a:r>
              <a:rPr sz="2400" dirty="0"/>
              <a:t> —</a:t>
            </a:r>
            <a:r>
              <a:rPr lang="uk-UA" sz="2400" dirty="0" err="1"/>
              <a:t>д.мед.н</a:t>
            </a:r>
            <a:r>
              <a:rPr lang="uk-UA" sz="2400" dirty="0"/>
              <a:t>., проф.</a:t>
            </a:r>
            <a:r>
              <a:rPr sz="2400" dirty="0"/>
              <a:t> </a:t>
            </a:r>
            <a:r>
              <a:rPr sz="2400" dirty="0" err="1"/>
              <a:t>Микола</a:t>
            </a:r>
            <a:r>
              <a:rPr sz="2400" dirty="0"/>
              <a:t> </a:t>
            </a:r>
            <a:r>
              <a:rPr sz="2400" dirty="0" err="1"/>
              <a:t>Дмитрієв</a:t>
            </a:r>
            <a:endParaRPr sz="240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2400" dirty="0" err="1"/>
              <a:t>Контактна</a:t>
            </a:r>
            <a:r>
              <a:rPr sz="2400" dirty="0"/>
              <a:t> </a:t>
            </a:r>
            <a:r>
              <a:rPr sz="2400" dirty="0" err="1"/>
              <a:t>інформація</a:t>
            </a:r>
            <a:r>
              <a:rPr sz="2400" dirty="0"/>
              <a:t>:</a:t>
            </a:r>
          </a:p>
          <a:p>
            <a:r>
              <a:rPr sz="2400" dirty="0"/>
              <a:t>21028, м. </a:t>
            </a:r>
            <a:r>
              <a:rPr sz="2400" dirty="0" err="1"/>
              <a:t>Вінниця</a:t>
            </a:r>
            <a:r>
              <a:rPr sz="2400" dirty="0"/>
              <a:t>, </a:t>
            </a:r>
            <a:r>
              <a:rPr sz="2400" dirty="0" err="1"/>
              <a:t>вул</a:t>
            </a:r>
            <a:r>
              <a:rPr sz="2400" dirty="0"/>
              <a:t>. В. </a:t>
            </a:r>
            <a:r>
              <a:rPr sz="2400" dirty="0" err="1"/>
              <a:t>Стуса</a:t>
            </a:r>
            <a:r>
              <a:rPr sz="2400" dirty="0"/>
              <a:t>, 2А</a:t>
            </a:r>
          </a:p>
          <a:p>
            <a:r>
              <a:rPr sz="2400" dirty="0" err="1"/>
              <a:t>Кафедра</a:t>
            </a:r>
            <a:r>
              <a:rPr sz="2400" dirty="0"/>
              <a:t> </a:t>
            </a:r>
            <a:r>
              <a:rPr sz="2400" dirty="0" err="1"/>
              <a:t>стоматології</a:t>
            </a:r>
            <a:r>
              <a:rPr sz="2400" dirty="0"/>
              <a:t> </a:t>
            </a:r>
            <a:r>
              <a:rPr sz="2400" dirty="0" err="1"/>
              <a:t>дитячого</a:t>
            </a:r>
            <a:r>
              <a:rPr sz="2400" dirty="0"/>
              <a:t> </a:t>
            </a:r>
            <a:r>
              <a:rPr sz="2400" dirty="0" err="1"/>
              <a:t>віку</a:t>
            </a:r>
            <a:endParaRPr sz="2400" dirty="0"/>
          </a:p>
          <a:p>
            <a:r>
              <a:rPr sz="2400" dirty="0" err="1"/>
              <a:t>тел</a:t>
            </a:r>
            <a:r>
              <a:rPr sz="2400" dirty="0"/>
              <a:t>. +380636283178</a:t>
            </a:r>
          </a:p>
          <a:p>
            <a:r>
              <a:rPr sz="2400" dirty="0"/>
              <a:t>child.stom@vnmu.edu.ua</a:t>
            </a: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117</TotalTime>
  <Words>432</Words>
  <Application>Microsoft Office PowerPoint</Application>
  <PresentationFormat>Широкоэкранный</PresentationFormat>
  <Paragraphs>57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Bahnschrift Light SemiCondensed</vt:lpstr>
      <vt:lpstr>Calibri</vt:lpstr>
      <vt:lpstr>Corbel</vt:lpstr>
      <vt:lpstr>Gill Sans MT</vt:lpstr>
      <vt:lpstr>Parcel</vt:lpstr>
      <vt:lpstr>ВК 5.10 РЕНТГЕНОЛОГІЧНІ МЕТОДИ В ОРТОДОНТИЧНІЙ ДІАГНОСТИЦІ</vt:lpstr>
      <vt:lpstr>ПАСПОРТ ОСВІТНЬОГО КОМПОНЕНТА  ВК 5.10. «РЕНТГЕНОЛОГІЧНІ МЕТОДИ В ОРТОДОНТИЧНІЙ ДІАГНОСТИЦІ»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Ростислав Иванов</cp:lastModifiedBy>
  <cp:revision>16</cp:revision>
  <dcterms:created xsi:type="dcterms:W3CDTF">2026-04-08T10:22:59Z</dcterms:created>
  <dcterms:modified xsi:type="dcterms:W3CDTF">2026-09-09T07:55:45Z</dcterms:modified>
</cp:coreProperties>
</file>