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media/image12.svg" ContentType="image/svg+xml"/>
  <Override PartName="/ppt/media/image15.svg" ContentType="image/svg+xml"/>
  <Override PartName="/ppt/media/image18.svg" ContentType="image/svg+xml"/>
  <Override PartName="/ppt/media/image2.svg" ContentType="image/svg+xml"/>
  <Override PartName="/ppt/media/image20.svg" ContentType="image/svg+xml"/>
  <Override PartName="/ppt/media/image22.svg" ContentType="image/svg+xml"/>
  <Override PartName="/ppt/media/image24.svg" ContentType="image/svg+xml"/>
  <Override PartName="/ppt/media/image26.svg" ContentType="image/svg+xml"/>
  <Override PartName="/ppt/media/image28.svg" ContentType="image/svg+xml"/>
  <Override PartName="/ppt/media/image30.svg" ContentType="image/svg+xml"/>
  <Override PartName="/ppt/media/image34.svg" ContentType="image/svg+xml"/>
  <Override PartName="/ppt/media/image4.svg" ContentType="image/svg+xml"/>
  <Override PartName="/ppt/media/image6.svg" ContentType="image/svg+xml"/>
  <Override PartName="/ppt/media/image9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3"/>
    <p:sldId id="257" r:id="rId4"/>
    <p:sldId id="258" r:id="rId5"/>
    <p:sldId id="260" r:id="rId6"/>
    <p:sldId id="261" r:id="rId7"/>
    <p:sldId id="263" r:id="rId8"/>
    <p:sldId id="264" r:id="rId9"/>
  </p:sldIdLst>
  <p:sldSz cx="18288000" cy="10287000"/>
  <p:notesSz cx="6858000" cy="9144000"/>
  <p:embeddedFontLst>
    <p:embeddedFont>
      <p:font typeface="Genty Sans" panose="00000600000000000000"/>
      <p:regular r:id="rId13"/>
    </p:embeddedFont>
    <p:embeddedFont>
      <p:font typeface="Opun Mai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6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 showGuides="1">
      <p:cViewPr varScale="1">
        <p:scale>
          <a:sx n="74" d="100"/>
          <a:sy n="74" d="100"/>
        </p:scale>
        <p:origin x="-1092" y="-90"/>
      </p:cViewPr>
      <p:guideLst>
        <p:guide orient="horz" pos="2156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font" Target="fonts/font2.fntdata"/><Relationship Id="rId13" Type="http://schemas.openxmlformats.org/officeDocument/2006/relationships/font" Target="fonts/font1.fntdata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2.svg"/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20.svg"/><Relationship Id="rId8" Type="http://schemas.openxmlformats.org/officeDocument/2006/relationships/image" Target="../media/image19.png"/><Relationship Id="rId7" Type="http://schemas.openxmlformats.org/officeDocument/2006/relationships/image" Target="../media/image18.svg"/><Relationship Id="rId6" Type="http://schemas.openxmlformats.org/officeDocument/2006/relationships/image" Target="../media/image17.png"/><Relationship Id="rId5" Type="http://schemas.openxmlformats.org/officeDocument/2006/relationships/image" Target="../media/image9.svg"/><Relationship Id="rId4" Type="http://schemas.openxmlformats.org/officeDocument/2006/relationships/image" Target="../media/image16.png"/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4.svg"/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32.png"/><Relationship Id="rId4" Type="http://schemas.openxmlformats.org/officeDocument/2006/relationships/image" Target="../media/image4.svg"/><Relationship Id="rId3" Type="http://schemas.openxmlformats.org/officeDocument/2006/relationships/image" Target="../media/image31.png"/><Relationship Id="rId2" Type="http://schemas.openxmlformats.org/officeDocument/2006/relationships/image" Target="../media/image2.svg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6.jpeg"/><Relationship Id="rId3" Type="http://schemas.openxmlformats.org/officeDocument/2006/relationships/image" Target="../media/image35.jpeg"/><Relationship Id="rId2" Type="http://schemas.openxmlformats.org/officeDocument/2006/relationships/image" Target="../media/image34.svg"/><Relationship Id="rId1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114765">
            <a:off x="11561828" y="5146485"/>
            <a:ext cx="8542938" cy="7393525"/>
          </a:xfrm>
          <a:custGeom>
            <a:avLst/>
            <a:gdLst/>
            <a:ahLst/>
            <a:cxnLst/>
            <a:rect l="l" t="t" r="r" b="b"/>
            <a:pathLst>
              <a:path w="8542938" h="7393525">
                <a:moveTo>
                  <a:pt x="0" y="0"/>
                </a:moveTo>
                <a:lnTo>
                  <a:pt x="8542938" y="0"/>
                </a:lnTo>
                <a:lnTo>
                  <a:pt x="8542938" y="7393525"/>
                </a:lnTo>
                <a:lnTo>
                  <a:pt x="0" y="7393525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 rot="-5058328">
            <a:off x="13255544" y="-4131370"/>
            <a:ext cx="7156478" cy="6935278"/>
          </a:xfrm>
          <a:custGeom>
            <a:avLst/>
            <a:gdLst/>
            <a:ahLst/>
            <a:cxnLst/>
            <a:rect l="l" t="t" r="r" b="b"/>
            <a:pathLst>
              <a:path w="7156478" h="6935278">
                <a:moveTo>
                  <a:pt x="0" y="0"/>
                </a:moveTo>
                <a:lnTo>
                  <a:pt x="7156479" y="0"/>
                </a:lnTo>
                <a:lnTo>
                  <a:pt x="7156479" y="6935279"/>
                </a:lnTo>
                <a:lnTo>
                  <a:pt x="0" y="693527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 rot="3318101">
            <a:off x="-4056148" y="6245671"/>
            <a:ext cx="10586260" cy="10528516"/>
          </a:xfrm>
          <a:custGeom>
            <a:avLst/>
            <a:gdLst/>
            <a:ahLst/>
            <a:cxnLst/>
            <a:rect l="l" t="t" r="r" b="b"/>
            <a:pathLst>
              <a:path w="10586260" h="10528516">
                <a:moveTo>
                  <a:pt x="0" y="0"/>
                </a:moveTo>
                <a:lnTo>
                  <a:pt x="10586259" y="0"/>
                </a:lnTo>
                <a:lnTo>
                  <a:pt x="10586259" y="10528516"/>
                </a:lnTo>
                <a:lnTo>
                  <a:pt x="0" y="1052851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 rot="6800871">
            <a:off x="-1846725" y="-2878373"/>
            <a:ext cx="8542938" cy="7393525"/>
          </a:xfrm>
          <a:custGeom>
            <a:avLst/>
            <a:gdLst/>
            <a:ahLst/>
            <a:cxnLst/>
            <a:rect l="l" t="t" r="r" b="b"/>
            <a:pathLst>
              <a:path w="8542938" h="7393525">
                <a:moveTo>
                  <a:pt x="0" y="0"/>
                </a:moveTo>
                <a:lnTo>
                  <a:pt x="8542938" y="0"/>
                </a:lnTo>
                <a:lnTo>
                  <a:pt x="8542938" y="7393525"/>
                </a:lnTo>
                <a:lnTo>
                  <a:pt x="0" y="7393525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2" name="TextBox 12"/>
          <p:cNvSpPr txBox="1"/>
          <p:nvPr/>
        </p:nvSpPr>
        <p:spPr>
          <a:xfrm>
            <a:off x="1504950" y="3009900"/>
            <a:ext cx="15409545" cy="39084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10160"/>
              </a:lnSpc>
              <a:spcBef>
                <a:spcPct val="0"/>
              </a:spcBef>
            </a:pPr>
            <a:r>
              <a:rPr lang="uk-UA" altLang="en-US" sz="7255">
                <a:solidFill>
                  <a:srgbClr val="2C5886"/>
                </a:solidFill>
                <a:latin typeface="Genty Sans" panose="00000600000000000000"/>
                <a:ea typeface="Genty Sans" panose="00000600000000000000"/>
                <a:cs typeface="Genty Sans" panose="00000600000000000000"/>
                <a:sym typeface="Genty Sans" panose="00000600000000000000"/>
              </a:rPr>
              <a:t>ВК 6.4 Профілактика та корекція гінекологічної онкопатології у підлітків</a:t>
            </a:r>
            <a:endParaRPr lang="uk-UA" altLang="en-US" sz="7255">
              <a:solidFill>
                <a:srgbClr val="2C5886"/>
              </a:solidFill>
              <a:latin typeface="Genty Sans" panose="00000600000000000000"/>
              <a:ea typeface="Genty Sans" panose="00000600000000000000"/>
              <a:cs typeface="Genty Sans" panose="00000600000000000000"/>
              <a:sym typeface="Genty Sans" panose="00000600000000000000"/>
            </a:endParaRPr>
          </a:p>
        </p:txBody>
      </p:sp>
      <p:sp>
        <p:nvSpPr>
          <p:cNvPr id="15" name="Text Box 14"/>
          <p:cNvSpPr txBox="1"/>
          <p:nvPr/>
        </p:nvSpPr>
        <p:spPr>
          <a:xfrm>
            <a:off x="5638800" y="723900"/>
            <a:ext cx="8552180" cy="12592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2000" b="1">
                <a:latin typeface="Times New Roman Bold" panose="02020603050405020304" charset="0"/>
                <a:cs typeface="Times New Roman Bold" panose="02020603050405020304" charset="0"/>
              </a:rPr>
              <a:t>Вінницький національний медичний університет ім. М.І. Пирогова МОЗ України</a:t>
            </a:r>
            <a:endParaRPr lang="uk-UA" altLang="en-US" sz="20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000" b="1">
                <a:latin typeface="Times New Roman Bold" panose="02020603050405020304" charset="0"/>
                <a:cs typeface="Times New Roman Bold" panose="02020603050405020304" charset="0"/>
              </a:rPr>
              <a:t>Кафедра акушерства та гінекології №2</a:t>
            </a:r>
            <a:endParaRPr lang="uk-UA" altLang="en-US" sz="20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17" name="TextBox 6"/>
          <p:cNvSpPr txBox="1"/>
          <p:nvPr/>
        </p:nvSpPr>
        <p:spPr>
          <a:xfrm>
            <a:off x="9220200" y="7277100"/>
            <a:ext cx="8552180" cy="293941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Спеціальність: 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ІЗ Педіатрія</a:t>
            </a:r>
            <a:endParaRPr lang="uk-UA" altLang="en-US" sz="3600" spc="-197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Галузь знань: 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22 Охорона здоров</a:t>
            </a:r>
            <a:r>
              <a:rPr lang="en-US" altLang="uk-UA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’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я</a:t>
            </a:r>
            <a:endParaRPr lang="uk-UA" altLang="en-US" sz="3600" b="1" spc="-197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Освітньо-професійна програма: 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“Педіатрія”</a:t>
            </a:r>
            <a:endParaRPr lang="uk-UA" altLang="en-US" sz="3600" spc="-197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Рівень вищої освіти: 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Другий (магістерський)</a:t>
            </a:r>
            <a:endParaRPr lang="uk-UA" altLang="en-US" sz="3600" b="1" spc="-197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pic>
        <p:nvPicPr>
          <p:cNvPr id="6" name="Picture 5" descr="Фаховий каталог ВК Педіатрія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0" y="210185"/>
            <a:ext cx="2440940" cy="244094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8798399">
            <a:off x="14404684" y="2055989"/>
            <a:ext cx="9798172" cy="13143890"/>
          </a:xfrm>
          <a:custGeom>
            <a:avLst/>
            <a:gdLst/>
            <a:ahLst/>
            <a:cxnLst/>
            <a:rect l="l" t="t" r="r" b="b"/>
            <a:pathLst>
              <a:path w="9798172" h="13143890">
                <a:moveTo>
                  <a:pt x="0" y="0"/>
                </a:moveTo>
                <a:lnTo>
                  <a:pt x="9798172" y="0"/>
                </a:lnTo>
                <a:lnTo>
                  <a:pt x="9798172" y="13143889"/>
                </a:lnTo>
                <a:lnTo>
                  <a:pt x="0" y="1314388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 rot="-10301337">
            <a:off x="9883234" y="-2150579"/>
            <a:ext cx="12901483" cy="11165647"/>
          </a:xfrm>
          <a:custGeom>
            <a:avLst/>
            <a:gdLst/>
            <a:ahLst/>
            <a:cxnLst/>
            <a:rect l="l" t="t" r="r" b="b"/>
            <a:pathLst>
              <a:path w="12901483" h="11165647">
                <a:moveTo>
                  <a:pt x="0" y="0"/>
                </a:moveTo>
                <a:lnTo>
                  <a:pt x="12901483" y="0"/>
                </a:lnTo>
                <a:lnTo>
                  <a:pt x="12901483" y="11165647"/>
                </a:lnTo>
                <a:lnTo>
                  <a:pt x="0" y="1116564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7" name="TextBox 7"/>
          <p:cNvSpPr txBox="1"/>
          <p:nvPr/>
        </p:nvSpPr>
        <p:spPr>
          <a:xfrm>
            <a:off x="2514600" y="800100"/>
            <a:ext cx="14629765" cy="151130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just">
              <a:lnSpc>
                <a:spcPts val="9610"/>
              </a:lnSpc>
              <a:spcBef>
                <a:spcPct val="0"/>
              </a:spcBef>
            </a:pPr>
            <a:r>
              <a:rPr lang="uk-UA" altLang="en-US" sz="6865" b="1" u="none" strike="noStrike">
                <a:solidFill>
                  <a:srgbClr val="2C5886"/>
                </a:solidFill>
                <a:latin typeface="Genty Sans" panose="00000600000000000000"/>
                <a:ea typeface="Genty Sans" panose="00000600000000000000"/>
                <a:cs typeface="Genty Sans" panose="00000600000000000000"/>
                <a:sym typeface="Genty Sans" panose="00000600000000000000"/>
              </a:rPr>
              <a:t>Паспорт освітнього компоненту</a:t>
            </a:r>
            <a:endParaRPr lang="uk-UA" altLang="en-US" sz="6865" b="1" u="none" strike="noStrike">
              <a:solidFill>
                <a:srgbClr val="2C5886"/>
              </a:solidFill>
              <a:latin typeface="Genty Sans" panose="00000600000000000000"/>
              <a:ea typeface="Genty Sans" panose="00000600000000000000"/>
              <a:cs typeface="Genty Sans" panose="00000600000000000000"/>
              <a:sym typeface="Genty Sans" panose="00000600000000000000"/>
            </a:endParaRPr>
          </a:p>
        </p:txBody>
      </p:sp>
      <p:sp>
        <p:nvSpPr>
          <p:cNvPr id="11" name="Freeform 4"/>
          <p:cNvSpPr/>
          <p:nvPr/>
        </p:nvSpPr>
        <p:spPr>
          <a:xfrm>
            <a:off x="685800" y="571500"/>
            <a:ext cx="1472565" cy="1946910"/>
          </a:xfrm>
          <a:custGeom>
            <a:avLst/>
            <a:gdLst/>
            <a:ahLst/>
            <a:cxnLst/>
            <a:rect l="l" t="t" r="r" b="b"/>
            <a:pathLst>
              <a:path w="671309" h="934734">
                <a:moveTo>
                  <a:pt x="0" y="0"/>
                </a:moveTo>
                <a:lnTo>
                  <a:pt x="671309" y="0"/>
                </a:lnTo>
                <a:lnTo>
                  <a:pt x="671309" y="934734"/>
                </a:lnTo>
                <a:lnTo>
                  <a:pt x="0" y="93473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7"/>
          <p:cNvSpPr txBox="1"/>
          <p:nvPr/>
        </p:nvSpPr>
        <p:spPr>
          <a:xfrm>
            <a:off x="1295400" y="3619500"/>
            <a:ext cx="11946890" cy="689229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54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Спеціальність: </a:t>
            </a:r>
            <a:r>
              <a:rPr lang="uk-UA" altLang="en-US" sz="5400" b="1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ІЗ Педіатрія</a:t>
            </a:r>
            <a:endParaRPr lang="uk-UA" altLang="en-US" sz="5400" b="1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54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Курс: </a:t>
            </a:r>
            <a:r>
              <a:rPr lang="uk-UA" altLang="en-US" sz="5400" b="1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6-й</a:t>
            </a:r>
            <a:endParaRPr lang="uk-UA" altLang="en-US" sz="54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54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Кредити: </a:t>
            </a:r>
            <a:r>
              <a:rPr lang="uk-UA" altLang="en-US" sz="5400" b="1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3</a:t>
            </a:r>
            <a:r>
              <a:rPr lang="uk-UA" altLang="en-US" sz="5400" b="1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,0</a:t>
            </a:r>
            <a:endParaRPr lang="uk-UA" altLang="en-US" sz="54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54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Форма контролю: </a:t>
            </a:r>
            <a:r>
              <a:rPr lang="uk-UA" altLang="en-US" sz="5400" b="1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залік</a:t>
            </a:r>
            <a:endParaRPr lang="uk-UA" altLang="en-US" sz="54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54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Мова: </a:t>
            </a:r>
            <a:r>
              <a:rPr lang="uk-UA" altLang="en-US" sz="5400" b="1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українська, англійська</a:t>
            </a:r>
            <a:endParaRPr lang="uk-UA" altLang="en-US" sz="54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54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Пререквізити: </a:t>
            </a:r>
            <a:r>
              <a:rPr lang="uk-UA" altLang="en-US" sz="5400" b="1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не вимагаються</a:t>
            </a: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 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images-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982200" y="419100"/>
            <a:ext cx="10678160" cy="10280650"/>
          </a:xfrm>
          <a:prstGeom prst="rect">
            <a:avLst/>
          </a:prstGeom>
        </p:spPr>
      </p:pic>
      <p:sp>
        <p:nvSpPr>
          <p:cNvPr id="4" name="Freeform 4"/>
          <p:cNvSpPr/>
          <p:nvPr/>
        </p:nvSpPr>
        <p:spPr>
          <a:xfrm rot="-445925">
            <a:off x="3142738" y="-769394"/>
            <a:ext cx="9798172" cy="13143890"/>
          </a:xfrm>
          <a:custGeom>
            <a:avLst/>
            <a:gdLst/>
            <a:ahLst/>
            <a:cxnLst/>
            <a:rect l="l" t="t" r="r" b="b"/>
            <a:pathLst>
              <a:path w="9798172" h="13143890">
                <a:moveTo>
                  <a:pt x="0" y="0"/>
                </a:moveTo>
                <a:lnTo>
                  <a:pt x="9798173" y="0"/>
                </a:lnTo>
                <a:lnTo>
                  <a:pt x="9798173" y="13143890"/>
                </a:lnTo>
                <a:lnTo>
                  <a:pt x="0" y="131438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 rot="-8798399">
            <a:off x="8216721" y="-9323838"/>
            <a:ext cx="9798172" cy="13143890"/>
          </a:xfrm>
          <a:custGeom>
            <a:avLst/>
            <a:gdLst/>
            <a:ahLst/>
            <a:cxnLst/>
            <a:rect l="l" t="t" r="r" b="b"/>
            <a:pathLst>
              <a:path w="9798172" h="13143890">
                <a:moveTo>
                  <a:pt x="0" y="0"/>
                </a:moveTo>
                <a:lnTo>
                  <a:pt x="9798173" y="0"/>
                </a:lnTo>
                <a:lnTo>
                  <a:pt x="9798173" y="13143890"/>
                </a:lnTo>
                <a:lnTo>
                  <a:pt x="0" y="131438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 rot="3283157">
            <a:off x="-89601" y="7293646"/>
            <a:ext cx="5624862" cy="7545546"/>
          </a:xfrm>
          <a:custGeom>
            <a:avLst/>
            <a:gdLst/>
            <a:ahLst/>
            <a:cxnLst/>
            <a:rect l="l" t="t" r="r" b="b"/>
            <a:pathLst>
              <a:path w="5624862" h="7545546">
                <a:moveTo>
                  <a:pt x="0" y="0"/>
                </a:moveTo>
                <a:lnTo>
                  <a:pt x="5624862" y="0"/>
                </a:lnTo>
                <a:lnTo>
                  <a:pt x="5624862" y="7545546"/>
                </a:lnTo>
                <a:lnTo>
                  <a:pt x="0" y="75455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7" name="Freeform 7"/>
          <p:cNvSpPr/>
          <p:nvPr/>
        </p:nvSpPr>
        <p:spPr>
          <a:xfrm rot="2770156">
            <a:off x="-2577184" y="-2165857"/>
            <a:ext cx="5154368" cy="4995052"/>
          </a:xfrm>
          <a:custGeom>
            <a:avLst/>
            <a:gdLst/>
            <a:ahLst/>
            <a:cxnLst/>
            <a:rect l="l" t="t" r="r" b="b"/>
            <a:pathLst>
              <a:path w="5154368" h="4995052">
                <a:moveTo>
                  <a:pt x="0" y="0"/>
                </a:moveTo>
                <a:lnTo>
                  <a:pt x="5154368" y="0"/>
                </a:lnTo>
                <a:lnTo>
                  <a:pt x="5154368" y="4995051"/>
                </a:lnTo>
                <a:lnTo>
                  <a:pt x="0" y="49950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Freeform 8"/>
          <p:cNvSpPr/>
          <p:nvPr/>
        </p:nvSpPr>
        <p:spPr>
          <a:xfrm rot="2770156">
            <a:off x="15710816" y="8522875"/>
            <a:ext cx="5154368" cy="4995052"/>
          </a:xfrm>
          <a:custGeom>
            <a:avLst/>
            <a:gdLst/>
            <a:ahLst/>
            <a:cxnLst/>
            <a:rect l="l" t="t" r="r" b="b"/>
            <a:pathLst>
              <a:path w="5154368" h="4995052">
                <a:moveTo>
                  <a:pt x="0" y="0"/>
                </a:moveTo>
                <a:lnTo>
                  <a:pt x="5154368" y="0"/>
                </a:lnTo>
                <a:lnTo>
                  <a:pt x="5154368" y="4995052"/>
                </a:lnTo>
                <a:lnTo>
                  <a:pt x="0" y="499505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9" name="Freeform 9"/>
          <p:cNvSpPr/>
          <p:nvPr/>
        </p:nvSpPr>
        <p:spPr>
          <a:xfrm>
            <a:off x="10591858" y="7431091"/>
            <a:ext cx="2651745" cy="2666288"/>
          </a:xfrm>
          <a:custGeom>
            <a:avLst/>
            <a:gdLst/>
            <a:ahLst/>
            <a:cxnLst/>
            <a:rect l="l" t="t" r="r" b="b"/>
            <a:pathLst>
              <a:path w="2651745" h="2666288">
                <a:moveTo>
                  <a:pt x="0" y="0"/>
                </a:moveTo>
                <a:lnTo>
                  <a:pt x="2651745" y="0"/>
                </a:lnTo>
                <a:lnTo>
                  <a:pt x="2651745" y="2666288"/>
                </a:lnTo>
                <a:lnTo>
                  <a:pt x="0" y="26662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609600" y="342900"/>
            <a:ext cx="11647805" cy="197739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just">
              <a:lnSpc>
                <a:spcPts val="8930"/>
              </a:lnSpc>
              <a:spcBef>
                <a:spcPct val="0"/>
              </a:spcBef>
            </a:pPr>
            <a:r>
              <a:rPr lang="uk-UA" altLang="en-US" sz="6380" b="1" u="none" strike="noStrike">
                <a:solidFill>
                  <a:srgbClr val="2C5886"/>
                </a:solidFill>
                <a:latin typeface="Genty Sans" panose="00000600000000000000"/>
                <a:ea typeface="Genty Sans" panose="00000600000000000000"/>
                <a:cs typeface="Genty Sans" panose="00000600000000000000"/>
                <a:sym typeface="Genty Sans" panose="00000600000000000000"/>
              </a:rPr>
              <a:t>Чому варто обрати </a:t>
            </a:r>
            <a:endParaRPr lang="uk-UA" altLang="en-US" sz="6380" b="1" u="none" strike="noStrike">
              <a:solidFill>
                <a:srgbClr val="2C5886"/>
              </a:solidFill>
              <a:latin typeface="Genty Sans" panose="00000600000000000000"/>
              <a:ea typeface="Genty Sans" panose="00000600000000000000"/>
              <a:cs typeface="Genty Sans" panose="00000600000000000000"/>
              <a:sym typeface="Genty Sans" panose="00000600000000000000"/>
            </a:endParaRPr>
          </a:p>
          <a:p>
            <a:pPr marL="0" lvl="0" indent="0" algn="just">
              <a:lnSpc>
                <a:spcPts val="8930"/>
              </a:lnSpc>
              <a:spcBef>
                <a:spcPct val="0"/>
              </a:spcBef>
            </a:pPr>
            <a:r>
              <a:rPr lang="uk-UA" altLang="en-US" sz="6380" b="1" u="none" strike="noStrike">
                <a:solidFill>
                  <a:srgbClr val="2C5886"/>
                </a:solidFill>
                <a:latin typeface="Genty Sans" panose="00000600000000000000"/>
                <a:ea typeface="Genty Sans" panose="00000600000000000000"/>
                <a:cs typeface="Genty Sans" panose="00000600000000000000"/>
                <a:sym typeface="Genty Sans" panose="00000600000000000000"/>
              </a:rPr>
              <a:t>цей курс?</a:t>
            </a:r>
            <a:endParaRPr lang="uk-UA" altLang="en-US" sz="6380" b="1" u="none" strike="noStrike">
              <a:solidFill>
                <a:srgbClr val="2C5886"/>
              </a:solidFill>
              <a:latin typeface="Genty Sans" panose="00000600000000000000"/>
              <a:ea typeface="Genty Sans" panose="00000600000000000000"/>
              <a:cs typeface="Genty Sans" panose="00000600000000000000"/>
              <a:sym typeface="Genty Sans" panose="0000060000000000000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228600" y="2705100"/>
            <a:ext cx="11416030" cy="724090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ts val="3550"/>
              </a:lnSpc>
              <a:spcBef>
                <a:spcPct val="0"/>
              </a:spcBef>
            </a:pPr>
            <a:r>
              <a:rPr lang="en-US" altLang="en-US" sz="2000" b="1" u="none" strike="noStrike" spc="55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Онкопрофілактика як обов'язок педіатра:</a:t>
            </a:r>
            <a:r>
              <a:rPr lang="en-US" altLang="en-US" sz="2000" u="none" strike="noStrike" spc="55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 Більшість онкологічних захворювань репродуктивної системи дорослих жінок мають свої витоки в підлітковому віці. Курс навчить вас бачити ранні маркери та передвісники патологій.</a:t>
            </a:r>
            <a:endParaRPr lang="en-US" altLang="en-US" sz="2000" u="none" strike="noStrike" spc="55">
              <a:solidFill>
                <a:srgbClr val="2C5886"/>
              </a:solidFill>
              <a:latin typeface="Opun Mai"/>
              <a:ea typeface="Opun Mai"/>
              <a:cs typeface="Opun Mai"/>
              <a:sym typeface="Opun Mai"/>
            </a:endParaRPr>
          </a:p>
          <a:p>
            <a:pPr marL="0" lvl="0" indent="0" algn="l">
              <a:lnSpc>
                <a:spcPts val="3550"/>
              </a:lnSpc>
              <a:spcBef>
                <a:spcPct val="0"/>
              </a:spcBef>
            </a:pPr>
            <a:r>
              <a:rPr lang="en-US" altLang="en-US" sz="2000" b="1" u="none" strike="noStrike" spc="55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Вакцинація проти ВПЛ та скринінг:</a:t>
            </a:r>
            <a:r>
              <a:rPr lang="en-US" altLang="en-US" sz="2000" u="none" strike="noStrike" spc="55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 Ви отримаєте чіткі доказові алгоритми захисту від раку шийки матки — як правильно комунікувати з батьками щодо вакцинації проти ВПЛ та коли направляти дівчат-підлітків на перший скринінг.</a:t>
            </a:r>
            <a:endParaRPr lang="en-US" altLang="en-US" sz="2000" u="none" strike="noStrike" spc="55">
              <a:solidFill>
                <a:srgbClr val="2C5886"/>
              </a:solidFill>
              <a:latin typeface="Opun Mai"/>
              <a:ea typeface="Opun Mai"/>
              <a:cs typeface="Opun Mai"/>
              <a:sym typeface="Opun Mai"/>
            </a:endParaRPr>
          </a:p>
          <a:p>
            <a:pPr marL="0" lvl="0" indent="0" algn="l">
              <a:lnSpc>
                <a:spcPts val="3550"/>
              </a:lnSpc>
              <a:spcBef>
                <a:spcPct val="0"/>
              </a:spcBef>
            </a:pPr>
            <a:r>
              <a:rPr lang="en-US" altLang="en-US" sz="2000" b="1" u="none" strike="noStrike" spc="55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Рання діагностика пухлин у дітей та підлітків:</a:t>
            </a:r>
            <a:r>
              <a:rPr lang="en-US" altLang="en-US" sz="2000" u="none" strike="noStrike" spc="55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 Новоутворення яєчників та матки бувають навіть у юному віці. Ви навчитеся вчасно розпізнавати тривожні симптоми (болі в животі, порушення циклу, аномальні кровотечі), щоб не пропустити онкологію.</a:t>
            </a:r>
            <a:endParaRPr lang="en-US" altLang="en-US" sz="2000" u="none" strike="noStrike" spc="55">
              <a:solidFill>
                <a:srgbClr val="2C5886"/>
              </a:solidFill>
              <a:latin typeface="Opun Mai"/>
              <a:ea typeface="Opun Mai"/>
              <a:cs typeface="Opun Mai"/>
              <a:sym typeface="Opun Mai"/>
            </a:endParaRPr>
          </a:p>
          <a:p>
            <a:pPr marL="0" lvl="0" indent="0" algn="l">
              <a:lnSpc>
                <a:spcPts val="3550"/>
              </a:lnSpc>
              <a:spcBef>
                <a:spcPct val="0"/>
              </a:spcBef>
            </a:pPr>
            <a:r>
              <a:rPr lang="en-US" altLang="en-US" sz="2000" b="1" u="none" strike="noStrike" spc="55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Збереження майбутнього материнства:</a:t>
            </a:r>
            <a:r>
              <a:rPr lang="en-US" altLang="en-US" sz="2000" u="none" strike="noStrike" spc="55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 Головна мета курсу — навчити педіатра діяти так, щоб вчасна корекція та лікування підлітка дозволили дівчині в майбутньому стати матір'ю.</a:t>
            </a:r>
            <a:endParaRPr lang="en-US" altLang="en-US" sz="2000" u="none" strike="noStrike" spc="55">
              <a:solidFill>
                <a:srgbClr val="2C5886"/>
              </a:solidFill>
              <a:latin typeface="Opun Mai"/>
              <a:ea typeface="Opun Mai"/>
              <a:cs typeface="Opun Mai"/>
              <a:sym typeface="Opun Mai"/>
            </a:endParaRPr>
          </a:p>
          <a:p>
            <a:pPr marL="0" lvl="0" indent="0" algn="l">
              <a:lnSpc>
                <a:spcPts val="3550"/>
              </a:lnSpc>
              <a:spcBef>
                <a:spcPct val="0"/>
              </a:spcBef>
            </a:pPr>
            <a:endParaRPr lang="en-US" altLang="en-US" sz="2535" u="none" strike="noStrike" spc="55">
              <a:solidFill>
                <a:srgbClr val="2C5886"/>
              </a:solidFill>
              <a:latin typeface="Opun Mai"/>
              <a:ea typeface="Opun Mai"/>
              <a:cs typeface="Opun Mai"/>
              <a:sym typeface="Opun Mai"/>
            </a:endParaRPr>
          </a:p>
          <a:p>
            <a:pPr marL="0" lvl="0" indent="0" algn="l">
              <a:lnSpc>
                <a:spcPts val="3550"/>
              </a:lnSpc>
              <a:spcBef>
                <a:spcPct val="0"/>
              </a:spcBef>
            </a:pPr>
            <a:endParaRPr lang="en-US" altLang="en-US" sz="2535" u="none" strike="noStrike" spc="55">
              <a:solidFill>
                <a:srgbClr val="2C5886"/>
              </a:solidFill>
              <a:latin typeface="Opun Mai"/>
              <a:ea typeface="Opun Mai"/>
              <a:cs typeface="Opun Mai"/>
              <a:sym typeface="Opun Ma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2826385" y="5811520"/>
            <a:ext cx="9916795" cy="13754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575"/>
              </a:lnSpc>
            </a:pPr>
            <a:r>
              <a:rPr lang="en-US" altLang="en-US" sz="2555" b="1" u="none" strike="noStrike" spc="56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Сучасні методи діагностики та скринінгу: </a:t>
            </a:r>
            <a:r>
              <a:rPr lang="en-US" altLang="en-US" sz="2555" u="none" strike="noStrike" spc="56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алгоритми раннього виявлення хвороб за допомогою ПАП-тестів, ВПЛ-тестування та кольпоскопії.</a:t>
            </a:r>
            <a:endParaRPr lang="en-US" altLang="en-US" sz="2555" u="none" strike="noStrike" spc="56">
              <a:solidFill>
                <a:srgbClr val="2C5886"/>
              </a:solidFill>
              <a:latin typeface="Opun Mai"/>
              <a:ea typeface="Opun Mai"/>
              <a:cs typeface="Opun Mai"/>
              <a:sym typeface="Opun Mai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609600" y="2171700"/>
            <a:ext cx="11280140" cy="14033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10945"/>
              </a:lnSpc>
              <a:spcBef>
                <a:spcPct val="0"/>
              </a:spcBef>
            </a:pPr>
            <a:r>
              <a:rPr lang="uk-UA" altLang="en-US" sz="7815" b="1" u="none" strike="noStrike">
                <a:solidFill>
                  <a:srgbClr val="2C5886"/>
                </a:solidFill>
                <a:latin typeface="Genty Sans" panose="00000600000000000000"/>
                <a:ea typeface="Genty Sans" panose="00000600000000000000"/>
                <a:cs typeface="Genty Sans" panose="00000600000000000000"/>
                <a:sym typeface="Genty Sans" panose="00000600000000000000"/>
              </a:rPr>
              <a:t>Що ви будете вивчати</a:t>
            </a:r>
            <a:endParaRPr lang="uk-UA" altLang="en-US" sz="7815" b="1" u="none" strike="noStrike">
              <a:solidFill>
                <a:srgbClr val="2C5886"/>
              </a:solidFill>
              <a:latin typeface="Genty Sans" panose="00000600000000000000"/>
              <a:ea typeface="Genty Sans" panose="00000600000000000000"/>
              <a:cs typeface="Genty Sans" panose="00000600000000000000"/>
              <a:sym typeface="Genty Sans" panose="00000600000000000000"/>
            </a:endParaRPr>
          </a:p>
        </p:txBody>
      </p:sp>
      <p:sp>
        <p:nvSpPr>
          <p:cNvPr id="6" name="Freeform 6"/>
          <p:cNvSpPr/>
          <p:nvPr/>
        </p:nvSpPr>
        <p:spPr>
          <a:xfrm rot="-6399961">
            <a:off x="11329998" y="-1574727"/>
            <a:ext cx="13805122" cy="17698875"/>
          </a:xfrm>
          <a:custGeom>
            <a:avLst/>
            <a:gdLst/>
            <a:ahLst/>
            <a:cxnLst/>
            <a:rect l="l" t="t" r="r" b="b"/>
            <a:pathLst>
              <a:path w="13805122" h="17698875">
                <a:moveTo>
                  <a:pt x="0" y="0"/>
                </a:moveTo>
                <a:lnTo>
                  <a:pt x="13805122" y="0"/>
                </a:lnTo>
                <a:lnTo>
                  <a:pt x="13805122" y="17698875"/>
                </a:lnTo>
                <a:lnTo>
                  <a:pt x="0" y="17698875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9" name="AutoShape 9"/>
          <p:cNvSpPr/>
          <p:nvPr/>
        </p:nvSpPr>
        <p:spPr>
          <a:xfrm flipV="1">
            <a:off x="2542245" y="4028847"/>
            <a:ext cx="0" cy="1470758"/>
          </a:xfrm>
          <a:prstGeom prst="line">
            <a:avLst/>
          </a:prstGeom>
          <a:ln w="152400" cap="flat">
            <a:solidFill>
              <a:srgbClr val="F3D0D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0" name="AutoShape 10"/>
          <p:cNvSpPr/>
          <p:nvPr/>
        </p:nvSpPr>
        <p:spPr>
          <a:xfrm flipH="1" flipV="1">
            <a:off x="2542245" y="5752428"/>
            <a:ext cx="0" cy="1470758"/>
          </a:xfrm>
          <a:prstGeom prst="line">
            <a:avLst/>
          </a:prstGeom>
          <a:ln w="152400" cap="flat">
            <a:solidFill>
              <a:srgbClr val="F3D0D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AutoShape 11"/>
          <p:cNvSpPr/>
          <p:nvPr/>
        </p:nvSpPr>
        <p:spPr>
          <a:xfrm flipH="1" flipV="1">
            <a:off x="2542245" y="7472670"/>
            <a:ext cx="0" cy="1470758"/>
          </a:xfrm>
          <a:prstGeom prst="line">
            <a:avLst/>
          </a:prstGeom>
          <a:ln w="152400" cap="flat">
            <a:solidFill>
              <a:srgbClr val="F3D0DE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2" name="TextBox 12"/>
          <p:cNvSpPr txBox="1"/>
          <p:nvPr/>
        </p:nvSpPr>
        <p:spPr>
          <a:xfrm>
            <a:off x="1518891" y="3693985"/>
            <a:ext cx="770662" cy="18571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160"/>
              </a:lnSpc>
            </a:pPr>
            <a:r>
              <a:rPr lang="en-US" sz="10825" b="1" spc="1017">
                <a:solidFill>
                  <a:srgbClr val="2C5886"/>
                </a:solidFill>
                <a:latin typeface="Opun Mai Bold"/>
                <a:ea typeface="Opun Mai Bold"/>
                <a:cs typeface="Opun Mai Bold"/>
                <a:sym typeface="Opun Mai Bold"/>
              </a:rPr>
              <a:t>1</a:t>
            </a:r>
            <a:endParaRPr lang="en-US" sz="10825" b="1" spc="1017">
              <a:solidFill>
                <a:srgbClr val="2C5886"/>
              </a:solidFill>
              <a:latin typeface="Opun Mai Bold"/>
              <a:ea typeface="Opun Mai Bold"/>
              <a:cs typeface="Opun Mai Bold"/>
              <a:sym typeface="Opun Mai Bold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518891" y="5417566"/>
            <a:ext cx="770662" cy="18571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160"/>
              </a:lnSpc>
            </a:pPr>
            <a:r>
              <a:rPr lang="en-US" sz="10825" b="1" spc="1017">
                <a:solidFill>
                  <a:srgbClr val="2C5886"/>
                </a:solidFill>
                <a:latin typeface="Opun Mai Bold"/>
                <a:ea typeface="Opun Mai Bold"/>
                <a:cs typeface="Opun Mai Bold"/>
                <a:sym typeface="Opun Mai Bold"/>
              </a:rPr>
              <a:t>2</a:t>
            </a:r>
            <a:endParaRPr lang="en-US" sz="10825" b="1" spc="1017">
              <a:solidFill>
                <a:srgbClr val="2C5886"/>
              </a:solidFill>
              <a:latin typeface="Opun Mai Bold"/>
              <a:ea typeface="Opun Mai Bold"/>
              <a:cs typeface="Opun Mai Bold"/>
              <a:sym typeface="Opun Mai Bold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518891" y="7137809"/>
            <a:ext cx="770662" cy="18571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160"/>
              </a:lnSpc>
            </a:pPr>
            <a:r>
              <a:rPr lang="en-US" sz="10825" b="1" spc="1017">
                <a:solidFill>
                  <a:srgbClr val="2C5886"/>
                </a:solidFill>
                <a:latin typeface="Opun Mai Bold"/>
                <a:ea typeface="Opun Mai Bold"/>
                <a:cs typeface="Opun Mai Bold"/>
                <a:sym typeface="Opun Mai Bold"/>
              </a:rPr>
              <a:t>3</a:t>
            </a:r>
            <a:endParaRPr lang="en-US" sz="10825" b="1" spc="1017">
              <a:solidFill>
                <a:srgbClr val="2C5886"/>
              </a:solidFill>
              <a:latin typeface="Opun Mai Bold"/>
              <a:ea typeface="Opun Mai Bold"/>
              <a:cs typeface="Opun Mai Bold"/>
              <a:sym typeface="Opun Mai Bold"/>
            </a:endParaRPr>
          </a:p>
        </p:txBody>
      </p:sp>
      <p:sp>
        <p:nvSpPr>
          <p:cNvPr id="15" name="Freeform 15"/>
          <p:cNvSpPr/>
          <p:nvPr/>
        </p:nvSpPr>
        <p:spPr>
          <a:xfrm rot="659918">
            <a:off x="-442221" y="-3550155"/>
            <a:ext cx="6556116" cy="6126988"/>
          </a:xfrm>
          <a:custGeom>
            <a:avLst/>
            <a:gdLst/>
            <a:ahLst/>
            <a:cxnLst/>
            <a:rect l="l" t="t" r="r" b="b"/>
            <a:pathLst>
              <a:path w="6556116" h="6126988">
                <a:moveTo>
                  <a:pt x="0" y="0"/>
                </a:moveTo>
                <a:lnTo>
                  <a:pt x="6556116" y="0"/>
                </a:lnTo>
                <a:lnTo>
                  <a:pt x="6556116" y="6126989"/>
                </a:lnTo>
                <a:lnTo>
                  <a:pt x="0" y="61269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6" name="Freeform 16"/>
          <p:cNvSpPr/>
          <p:nvPr/>
        </p:nvSpPr>
        <p:spPr>
          <a:xfrm rot="7940488">
            <a:off x="15366569" y="-1571953"/>
            <a:ext cx="6556116" cy="6126988"/>
          </a:xfrm>
          <a:custGeom>
            <a:avLst/>
            <a:gdLst/>
            <a:ahLst/>
            <a:cxnLst/>
            <a:rect l="l" t="t" r="r" b="b"/>
            <a:pathLst>
              <a:path w="6556116" h="6126988">
                <a:moveTo>
                  <a:pt x="0" y="0"/>
                </a:moveTo>
                <a:lnTo>
                  <a:pt x="6556116" y="0"/>
                </a:lnTo>
                <a:lnTo>
                  <a:pt x="6556116" y="6126988"/>
                </a:lnTo>
                <a:lnTo>
                  <a:pt x="0" y="612698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7" name="Freeform 17"/>
          <p:cNvSpPr/>
          <p:nvPr/>
        </p:nvSpPr>
        <p:spPr>
          <a:xfrm rot="-8955947">
            <a:off x="13628302" y="6744601"/>
            <a:ext cx="6556116" cy="6126988"/>
          </a:xfrm>
          <a:custGeom>
            <a:avLst/>
            <a:gdLst/>
            <a:ahLst/>
            <a:cxnLst/>
            <a:rect l="l" t="t" r="r" b="b"/>
            <a:pathLst>
              <a:path w="6556116" h="6126988">
                <a:moveTo>
                  <a:pt x="0" y="0"/>
                </a:moveTo>
                <a:lnTo>
                  <a:pt x="6556115" y="0"/>
                </a:lnTo>
                <a:lnTo>
                  <a:pt x="6556115" y="6126988"/>
                </a:lnTo>
                <a:lnTo>
                  <a:pt x="0" y="612698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" name="TextBox 2"/>
          <p:cNvSpPr txBox="1"/>
          <p:nvPr/>
        </p:nvSpPr>
        <p:spPr>
          <a:xfrm>
            <a:off x="2799715" y="3981450"/>
            <a:ext cx="11614785" cy="148463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l">
              <a:lnSpc>
                <a:spcPts val="3575"/>
              </a:lnSpc>
            </a:pPr>
            <a:r>
              <a:rPr lang="en-US" altLang="en-US" sz="2555" b="1" u="none" strike="noStrike" spc="56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Причини та розвиток онкопатологій і передраків: </a:t>
            </a:r>
            <a:r>
              <a:rPr lang="en-US" altLang="en-US" sz="2555" u="none" strike="noStrike" spc="56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етіологію, патогенез гінекологічних онкозахворювань у підлітків, роль вірусу папіломи людини (ВПЛ) та особливості ведення передракових станів (CIN).</a:t>
            </a:r>
            <a:endParaRPr lang="en-US" altLang="en-US" sz="2555" u="none" strike="noStrike" spc="56">
              <a:solidFill>
                <a:srgbClr val="2C5886"/>
              </a:solidFill>
              <a:latin typeface="Opun Mai"/>
              <a:ea typeface="Opun Mai"/>
              <a:cs typeface="Opun Mai"/>
              <a:sym typeface="Opun Mai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2799715" y="7425055"/>
            <a:ext cx="13359130" cy="13754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575"/>
              </a:lnSpc>
            </a:pPr>
            <a:r>
              <a:rPr lang="en-US" altLang="en-US" sz="2555" b="1" u="none" strike="noStrike" spc="56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Лікування, профілактику та реабілітацію:</a:t>
            </a:r>
            <a:r>
              <a:rPr lang="en-US" altLang="en-US" sz="2555" u="none" strike="noStrike" spc="56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 принципи органозберігаючої терапії, три рівні профілактики (первинну, вторинну, третинну), збереження репродуктивного здоров'я, а також психосоціальні аспекти роботи з підлітками.</a:t>
            </a:r>
            <a:endParaRPr lang="en-US" altLang="en-US" sz="2555" u="none" strike="noStrike" spc="56">
              <a:solidFill>
                <a:srgbClr val="2C5886"/>
              </a:solidFill>
              <a:latin typeface="Opun Mai"/>
              <a:ea typeface="Opun Mai"/>
              <a:cs typeface="Opun Mai"/>
              <a:sym typeface="Opun Ma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908982" y="-2530632"/>
            <a:ext cx="7315393" cy="6836567"/>
          </a:xfrm>
          <a:custGeom>
            <a:avLst/>
            <a:gdLst/>
            <a:ahLst/>
            <a:cxnLst/>
            <a:rect l="l" t="t" r="r" b="b"/>
            <a:pathLst>
              <a:path w="7315393" h="6836567">
                <a:moveTo>
                  <a:pt x="0" y="0"/>
                </a:moveTo>
                <a:lnTo>
                  <a:pt x="7315393" y="0"/>
                </a:lnTo>
                <a:lnTo>
                  <a:pt x="7315393" y="6836567"/>
                </a:lnTo>
                <a:lnTo>
                  <a:pt x="0" y="6836567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 rot="-10151301">
            <a:off x="11164674" y="6546853"/>
            <a:ext cx="8535602" cy="7976908"/>
          </a:xfrm>
          <a:custGeom>
            <a:avLst/>
            <a:gdLst/>
            <a:ahLst/>
            <a:cxnLst/>
            <a:rect l="l" t="t" r="r" b="b"/>
            <a:pathLst>
              <a:path w="8535602" h="7976908">
                <a:moveTo>
                  <a:pt x="0" y="0"/>
                </a:moveTo>
                <a:lnTo>
                  <a:pt x="8535602" y="0"/>
                </a:lnTo>
                <a:lnTo>
                  <a:pt x="8535602" y="7976908"/>
                </a:lnTo>
                <a:lnTo>
                  <a:pt x="0" y="7976908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grpSp>
        <p:nvGrpSpPr>
          <p:cNvPr id="4" name="Group 4"/>
          <p:cNvGrpSpPr/>
          <p:nvPr/>
        </p:nvGrpSpPr>
        <p:grpSpPr>
          <a:xfrm rot="0">
            <a:off x="11723370" y="4159885"/>
            <a:ext cx="4474845" cy="5412740"/>
            <a:chOff x="0" y="0"/>
            <a:chExt cx="997323" cy="78952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997323" cy="789528"/>
            </a:xfrm>
            <a:custGeom>
              <a:avLst/>
              <a:gdLst/>
              <a:ahLst/>
              <a:cxnLst/>
              <a:rect l="l" t="t" r="r" b="b"/>
              <a:pathLst>
                <a:path w="997323" h="789528">
                  <a:moveTo>
                    <a:pt x="102079" y="0"/>
                  </a:moveTo>
                  <a:lnTo>
                    <a:pt x="895245" y="0"/>
                  </a:lnTo>
                  <a:cubicBezTo>
                    <a:pt x="951621" y="0"/>
                    <a:pt x="997323" y="45702"/>
                    <a:pt x="997323" y="102079"/>
                  </a:cubicBezTo>
                  <a:lnTo>
                    <a:pt x="997323" y="687449"/>
                  </a:lnTo>
                  <a:cubicBezTo>
                    <a:pt x="997323" y="743825"/>
                    <a:pt x="951621" y="789528"/>
                    <a:pt x="895245" y="789528"/>
                  </a:cubicBezTo>
                  <a:lnTo>
                    <a:pt x="102079" y="789528"/>
                  </a:lnTo>
                  <a:cubicBezTo>
                    <a:pt x="45702" y="789528"/>
                    <a:pt x="0" y="743825"/>
                    <a:pt x="0" y="687449"/>
                  </a:cubicBezTo>
                  <a:lnTo>
                    <a:pt x="0" y="102079"/>
                  </a:lnTo>
                  <a:cubicBezTo>
                    <a:pt x="0" y="45702"/>
                    <a:pt x="45702" y="0"/>
                    <a:pt x="102079" y="0"/>
                  </a:cubicBezTo>
                  <a:close/>
                </a:path>
              </a:pathLst>
            </a:custGeom>
            <a:ln w="38100" cap="rnd">
              <a:solidFill>
                <a:srgbClr val="F3D0DE"/>
              </a:solidFill>
              <a:prstDash val="solid"/>
              <a:round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0" y="9525"/>
              <a:ext cx="997323" cy="7800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20"/>
                </a:lnSpc>
              </a:pPr>
            </a:p>
            <a:p>
              <a:pPr algn="ctr">
                <a:lnSpc>
                  <a:spcPts val="2120"/>
                </a:lnSpc>
              </a:pPr>
            </a:p>
          </p:txBody>
        </p:sp>
      </p:grpSp>
      <p:grpSp>
        <p:nvGrpSpPr>
          <p:cNvPr id="7" name="Group 7"/>
          <p:cNvGrpSpPr/>
          <p:nvPr/>
        </p:nvGrpSpPr>
        <p:grpSpPr>
          <a:xfrm rot="0">
            <a:off x="6908800" y="4159885"/>
            <a:ext cx="4474845" cy="5413375"/>
            <a:chOff x="0" y="0"/>
            <a:chExt cx="997323" cy="78952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997323" cy="789528"/>
            </a:xfrm>
            <a:custGeom>
              <a:avLst/>
              <a:gdLst/>
              <a:ahLst/>
              <a:cxnLst/>
              <a:rect l="l" t="t" r="r" b="b"/>
              <a:pathLst>
                <a:path w="997323" h="789528">
                  <a:moveTo>
                    <a:pt x="102079" y="0"/>
                  </a:moveTo>
                  <a:lnTo>
                    <a:pt x="895245" y="0"/>
                  </a:lnTo>
                  <a:cubicBezTo>
                    <a:pt x="951621" y="0"/>
                    <a:pt x="997323" y="45702"/>
                    <a:pt x="997323" y="102079"/>
                  </a:cubicBezTo>
                  <a:lnTo>
                    <a:pt x="997323" y="687449"/>
                  </a:lnTo>
                  <a:cubicBezTo>
                    <a:pt x="997323" y="743825"/>
                    <a:pt x="951621" y="789528"/>
                    <a:pt x="895245" y="789528"/>
                  </a:cubicBezTo>
                  <a:lnTo>
                    <a:pt x="102079" y="789528"/>
                  </a:lnTo>
                  <a:cubicBezTo>
                    <a:pt x="45702" y="789528"/>
                    <a:pt x="0" y="743825"/>
                    <a:pt x="0" y="687449"/>
                  </a:cubicBezTo>
                  <a:lnTo>
                    <a:pt x="0" y="102079"/>
                  </a:lnTo>
                  <a:cubicBezTo>
                    <a:pt x="0" y="45702"/>
                    <a:pt x="45702" y="0"/>
                    <a:pt x="102079" y="0"/>
                  </a:cubicBezTo>
                  <a:close/>
                </a:path>
              </a:pathLst>
            </a:custGeom>
            <a:ln w="38100" cap="rnd">
              <a:solidFill>
                <a:srgbClr val="F3D0DE"/>
              </a:solidFill>
              <a:prstDash val="solid"/>
              <a:round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9525"/>
              <a:ext cx="997323" cy="7800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20"/>
                </a:lnSpc>
              </a:pPr>
            </a:p>
            <a:p>
              <a:pPr algn="ctr">
                <a:lnSpc>
                  <a:spcPts val="2120"/>
                </a:lnSpc>
              </a:pPr>
            </a:p>
          </p:txBody>
        </p:sp>
      </p:grpSp>
      <p:grpSp>
        <p:nvGrpSpPr>
          <p:cNvPr id="10" name="Group 10"/>
          <p:cNvGrpSpPr/>
          <p:nvPr/>
        </p:nvGrpSpPr>
        <p:grpSpPr>
          <a:xfrm rot="0">
            <a:off x="2089785" y="4159885"/>
            <a:ext cx="4474845" cy="5413375"/>
            <a:chOff x="0" y="0"/>
            <a:chExt cx="997323" cy="78952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997323" cy="789528"/>
            </a:xfrm>
            <a:custGeom>
              <a:avLst/>
              <a:gdLst/>
              <a:ahLst/>
              <a:cxnLst/>
              <a:rect l="l" t="t" r="r" b="b"/>
              <a:pathLst>
                <a:path w="997323" h="789528">
                  <a:moveTo>
                    <a:pt x="102079" y="0"/>
                  </a:moveTo>
                  <a:lnTo>
                    <a:pt x="895245" y="0"/>
                  </a:lnTo>
                  <a:cubicBezTo>
                    <a:pt x="951621" y="0"/>
                    <a:pt x="997323" y="45702"/>
                    <a:pt x="997323" y="102079"/>
                  </a:cubicBezTo>
                  <a:lnTo>
                    <a:pt x="997323" y="687449"/>
                  </a:lnTo>
                  <a:cubicBezTo>
                    <a:pt x="997323" y="743825"/>
                    <a:pt x="951621" y="789528"/>
                    <a:pt x="895245" y="789528"/>
                  </a:cubicBezTo>
                  <a:lnTo>
                    <a:pt x="102079" y="789528"/>
                  </a:lnTo>
                  <a:cubicBezTo>
                    <a:pt x="45702" y="789528"/>
                    <a:pt x="0" y="743825"/>
                    <a:pt x="0" y="687449"/>
                  </a:cubicBezTo>
                  <a:lnTo>
                    <a:pt x="0" y="102079"/>
                  </a:lnTo>
                  <a:cubicBezTo>
                    <a:pt x="0" y="45702"/>
                    <a:pt x="45702" y="0"/>
                    <a:pt x="102079" y="0"/>
                  </a:cubicBezTo>
                  <a:close/>
                </a:path>
              </a:pathLst>
            </a:custGeom>
            <a:ln w="38100" cap="rnd">
              <a:solidFill>
                <a:srgbClr val="F3D0DE"/>
              </a:solidFill>
              <a:prstDash val="solid"/>
              <a:round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9525"/>
              <a:ext cx="997323" cy="7800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20"/>
                </a:lnSpc>
              </a:pPr>
            </a:p>
            <a:p>
              <a:pPr algn="ctr">
                <a:lnSpc>
                  <a:spcPts val="2120"/>
                </a:lnSpc>
              </a:pP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3276352" y="1257202"/>
            <a:ext cx="11820386" cy="22904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30"/>
              </a:lnSpc>
              <a:spcBef>
                <a:spcPct val="0"/>
              </a:spcBef>
            </a:pPr>
            <a:r>
              <a:rPr lang="uk-UA" altLang="en-US" sz="6380" b="1">
                <a:solidFill>
                  <a:srgbClr val="2C5886"/>
                </a:solidFill>
                <a:latin typeface="Genty Sans" panose="00000600000000000000"/>
                <a:ea typeface="Genty Sans" panose="00000600000000000000"/>
                <a:cs typeface="Genty Sans" panose="00000600000000000000"/>
                <a:sym typeface="Genty Sans" panose="00000600000000000000"/>
              </a:rPr>
              <a:t>Що ви зможете за умови опанування курсу</a:t>
            </a:r>
            <a:endParaRPr lang="uk-UA" altLang="en-US" sz="6380" b="1">
              <a:solidFill>
                <a:srgbClr val="2C5886"/>
              </a:solidFill>
              <a:latin typeface="Genty Sans" panose="00000600000000000000"/>
              <a:ea typeface="Genty Sans" panose="00000600000000000000"/>
              <a:cs typeface="Genty Sans" panose="00000600000000000000"/>
              <a:sym typeface="Genty Sans" panose="00000600000000000000"/>
            </a:endParaRPr>
          </a:p>
        </p:txBody>
      </p:sp>
      <p:sp>
        <p:nvSpPr>
          <p:cNvPr id="14" name="Freeform 14"/>
          <p:cNvSpPr/>
          <p:nvPr/>
        </p:nvSpPr>
        <p:spPr>
          <a:xfrm rot="-10800000">
            <a:off x="11723672" y="4159659"/>
            <a:ext cx="4474715" cy="1033825"/>
          </a:xfrm>
          <a:custGeom>
            <a:avLst/>
            <a:gdLst/>
            <a:ahLst/>
            <a:cxnLst/>
            <a:rect l="l" t="t" r="r" b="b"/>
            <a:pathLst>
              <a:path w="4474715" h="1033825">
                <a:moveTo>
                  <a:pt x="0" y="0"/>
                </a:moveTo>
                <a:lnTo>
                  <a:pt x="4474715" y="0"/>
                </a:lnTo>
                <a:lnTo>
                  <a:pt x="4474715" y="1033825"/>
                </a:lnTo>
                <a:lnTo>
                  <a:pt x="0" y="103382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t="-473620"/>
            </a:stretch>
          </a:blipFill>
        </p:spPr>
      </p:sp>
      <p:sp>
        <p:nvSpPr>
          <p:cNvPr id="15" name="Freeform 15"/>
          <p:cNvSpPr/>
          <p:nvPr/>
        </p:nvSpPr>
        <p:spPr>
          <a:xfrm rot="-10800000">
            <a:off x="6908957" y="4159659"/>
            <a:ext cx="4474715" cy="1033825"/>
          </a:xfrm>
          <a:custGeom>
            <a:avLst/>
            <a:gdLst/>
            <a:ahLst/>
            <a:cxnLst/>
            <a:rect l="l" t="t" r="r" b="b"/>
            <a:pathLst>
              <a:path w="4474715" h="1033825">
                <a:moveTo>
                  <a:pt x="0" y="0"/>
                </a:moveTo>
                <a:lnTo>
                  <a:pt x="4474715" y="0"/>
                </a:lnTo>
                <a:lnTo>
                  <a:pt x="4474715" y="1033825"/>
                </a:lnTo>
                <a:lnTo>
                  <a:pt x="0" y="103382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t="-473620"/>
            </a:stretch>
          </a:blipFill>
        </p:spPr>
      </p:sp>
      <p:sp>
        <p:nvSpPr>
          <p:cNvPr id="16" name="Freeform 16"/>
          <p:cNvSpPr/>
          <p:nvPr/>
        </p:nvSpPr>
        <p:spPr>
          <a:xfrm rot="-10800000">
            <a:off x="2089613" y="4159659"/>
            <a:ext cx="4474715" cy="1033825"/>
          </a:xfrm>
          <a:custGeom>
            <a:avLst/>
            <a:gdLst/>
            <a:ahLst/>
            <a:cxnLst/>
            <a:rect l="l" t="t" r="r" b="b"/>
            <a:pathLst>
              <a:path w="4474715" h="1033825">
                <a:moveTo>
                  <a:pt x="0" y="0"/>
                </a:moveTo>
                <a:lnTo>
                  <a:pt x="4474715" y="0"/>
                </a:lnTo>
                <a:lnTo>
                  <a:pt x="4474715" y="1033825"/>
                </a:lnTo>
                <a:lnTo>
                  <a:pt x="0" y="103382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t="-473620"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12162636" y="4389267"/>
            <a:ext cx="3596786" cy="5779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700"/>
              </a:lnSpc>
              <a:spcBef>
                <a:spcPct val="0"/>
              </a:spcBef>
            </a:pPr>
            <a:r>
              <a:rPr lang="en-US" sz="3355" b="1" spc="141">
                <a:solidFill>
                  <a:srgbClr val="2C5886"/>
                </a:solidFill>
                <a:latin typeface="Opun Mai Bold"/>
                <a:ea typeface="Opun Mai Bold"/>
                <a:cs typeface="Opun Mai Bold"/>
                <a:sym typeface="Opun Mai Bold"/>
              </a:rPr>
              <a:t>03</a:t>
            </a:r>
            <a:endParaRPr lang="en-US" sz="3355" b="1" spc="141">
              <a:solidFill>
                <a:srgbClr val="2C5886"/>
              </a:solidFill>
              <a:latin typeface="Opun Mai Bold"/>
              <a:ea typeface="Opun Mai Bold"/>
              <a:cs typeface="Opun Mai Bold"/>
              <a:sym typeface="Opun Mai Bold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7241865" y="4389267"/>
            <a:ext cx="3804269" cy="572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700"/>
              </a:lnSpc>
              <a:spcBef>
                <a:spcPct val="0"/>
              </a:spcBef>
            </a:pPr>
            <a:r>
              <a:rPr lang="en-US" sz="3355" b="1" spc="141">
                <a:solidFill>
                  <a:srgbClr val="2C5886"/>
                </a:solidFill>
                <a:latin typeface="Opun Mai Bold"/>
                <a:ea typeface="Opun Mai Bold"/>
                <a:cs typeface="Opun Mai Bold"/>
                <a:sym typeface="Opun Mai Bold"/>
              </a:rPr>
              <a:t>02</a:t>
            </a:r>
            <a:endParaRPr lang="en-US" sz="3355" b="1" spc="141">
              <a:solidFill>
                <a:srgbClr val="2C5886"/>
              </a:solidFill>
              <a:latin typeface="Opun Mai Bold"/>
              <a:ea typeface="Opun Mai Bold"/>
              <a:cs typeface="Opun Mai Bold"/>
              <a:sym typeface="Opun Mai Bold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2528577" y="4389267"/>
            <a:ext cx="3596786" cy="5719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00"/>
              </a:lnSpc>
            </a:pPr>
            <a:r>
              <a:rPr lang="en-US" sz="3355" b="1" spc="141">
                <a:solidFill>
                  <a:srgbClr val="2C5886"/>
                </a:solidFill>
                <a:latin typeface="Opun Mai Bold"/>
                <a:ea typeface="Opun Mai Bold"/>
                <a:cs typeface="Opun Mai Bold"/>
                <a:sym typeface="Opun Mai Bold"/>
              </a:rPr>
              <a:t>01</a:t>
            </a:r>
            <a:endParaRPr lang="en-US" sz="3355" b="1" spc="141">
              <a:solidFill>
                <a:srgbClr val="2C5886"/>
              </a:solidFill>
              <a:latin typeface="Opun Mai Bold"/>
              <a:ea typeface="Opun Mai Bold"/>
              <a:cs typeface="Opun Mai Bold"/>
              <a:sym typeface="Opun Mai Bold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12068355" y="5486002"/>
            <a:ext cx="3898551" cy="411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15"/>
              </a:lnSpc>
            </a:pPr>
            <a:r>
              <a:rPr lang="en-US" altLang="en-US" sz="2085" b="1" u="none" strike="noStrike" spc="45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Лікувати, профілактувати та реабілітувати:</a:t>
            </a:r>
            <a:r>
              <a:rPr lang="en-US" altLang="en-US" sz="2085" u="none" strike="noStrike" spc="45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 розробляти індивідуальні схеми терапії, впроваджувати заходи первинної (вакцинація) і вторинної профілактики, а також складати плани реабілітації для збереження репродуктивного здоров’я дівчат.</a:t>
            </a:r>
            <a:r>
              <a:rPr lang="en-US" sz="2085" u="none" strike="noStrike" spc="45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.</a:t>
            </a:r>
            <a:endParaRPr lang="en-US" sz="2085" u="none" strike="noStrike" spc="45">
              <a:solidFill>
                <a:srgbClr val="2C5886"/>
              </a:solidFill>
              <a:latin typeface="Opun Mai"/>
              <a:ea typeface="Opun Mai"/>
              <a:cs typeface="Opun Mai"/>
              <a:sym typeface="Opun Mai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7253639" y="5486002"/>
            <a:ext cx="3898551" cy="37382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15"/>
              </a:lnSpc>
            </a:pPr>
            <a:r>
              <a:rPr lang="en-US" altLang="en-US" sz="2085" b="1" u="none" strike="noStrike" spc="45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Формувати план онкоскринінгу та обстежень: </a:t>
            </a:r>
            <a:r>
              <a:rPr lang="en-US" altLang="en-US" sz="2085" u="none" strike="noStrike" spc="45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складати сучасні плани діагностики (включаючи ПАП-тести та ВПЛ-тестування) і фахово аналізувати результати лабораторних та інструментальних досліджень.</a:t>
            </a:r>
            <a:r>
              <a:rPr lang="en-US" sz="2085" u="none" strike="noStrike" spc="45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.</a:t>
            </a:r>
            <a:endParaRPr lang="en-US" sz="2085" u="none" strike="noStrike" spc="45">
              <a:solidFill>
                <a:srgbClr val="2C5886"/>
              </a:solidFill>
              <a:latin typeface="Opun Mai"/>
              <a:ea typeface="Opun Mai"/>
              <a:cs typeface="Opun Mai"/>
              <a:sym typeface="Opun Mai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2434295" y="5486002"/>
            <a:ext cx="3898551" cy="33642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15"/>
              </a:lnSpc>
            </a:pPr>
            <a:r>
              <a:rPr lang="en-US" altLang="en-US" sz="2085" b="1" u="none" strike="noStrike" spc="45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Діагностувати онкопатології та передракові стани:</a:t>
            </a:r>
            <a:r>
              <a:rPr lang="en-US" altLang="en-US" sz="2085" u="none" strike="noStrike" spc="45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 на основі клінічних завдань та історій хвороби збирати анамнез, проводити диференційну діагностику та обґрунтовувати клінічний діагноз у підлітків.</a:t>
            </a:r>
            <a:r>
              <a:rPr lang="en-US" sz="2085" u="none" strike="noStrike" spc="45">
                <a:solidFill>
                  <a:srgbClr val="2C5886"/>
                </a:solidFill>
                <a:latin typeface="Opun Mai"/>
                <a:ea typeface="Opun Mai"/>
                <a:cs typeface="Opun Mai"/>
                <a:sym typeface="Opun Mai"/>
              </a:rPr>
              <a:t>.</a:t>
            </a:r>
            <a:endParaRPr lang="en-US" sz="2085" u="none" strike="noStrike" spc="45">
              <a:solidFill>
                <a:srgbClr val="2C5886"/>
              </a:solidFill>
              <a:latin typeface="Opun Mai"/>
              <a:ea typeface="Opun Mai"/>
              <a:cs typeface="Opun Mai"/>
              <a:sym typeface="Opun Mai"/>
            </a:endParaRPr>
          </a:p>
        </p:txBody>
      </p:sp>
      <p:sp>
        <p:nvSpPr>
          <p:cNvPr id="23" name="Freeform 23"/>
          <p:cNvSpPr/>
          <p:nvPr/>
        </p:nvSpPr>
        <p:spPr>
          <a:xfrm>
            <a:off x="-1446812" y="7841762"/>
            <a:ext cx="5482705" cy="4884592"/>
          </a:xfrm>
          <a:custGeom>
            <a:avLst/>
            <a:gdLst/>
            <a:ahLst/>
            <a:cxnLst/>
            <a:rect l="l" t="t" r="r" b="b"/>
            <a:pathLst>
              <a:path w="5482705" h="4884592">
                <a:moveTo>
                  <a:pt x="0" y="0"/>
                </a:moveTo>
                <a:lnTo>
                  <a:pt x="5482705" y="0"/>
                </a:lnTo>
                <a:lnTo>
                  <a:pt x="5482705" y="4884591"/>
                </a:lnTo>
                <a:lnTo>
                  <a:pt x="0" y="488459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4" name="Freeform 24"/>
          <p:cNvSpPr/>
          <p:nvPr/>
        </p:nvSpPr>
        <p:spPr>
          <a:xfrm rot="10452176">
            <a:off x="15012576" y="-2759682"/>
            <a:ext cx="5482705" cy="4884592"/>
          </a:xfrm>
          <a:custGeom>
            <a:avLst/>
            <a:gdLst/>
            <a:ahLst/>
            <a:cxnLst/>
            <a:rect l="l" t="t" r="r" b="b"/>
            <a:pathLst>
              <a:path w="5482705" h="4884592">
                <a:moveTo>
                  <a:pt x="0" y="0"/>
                </a:moveTo>
                <a:lnTo>
                  <a:pt x="5482705" y="0"/>
                </a:lnTo>
                <a:lnTo>
                  <a:pt x="5482705" y="4884591"/>
                </a:lnTo>
                <a:lnTo>
                  <a:pt x="0" y="488459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114765">
            <a:off x="13571366" y="7283931"/>
            <a:ext cx="6524835" cy="5646948"/>
          </a:xfrm>
          <a:custGeom>
            <a:avLst/>
            <a:gdLst/>
            <a:ahLst/>
            <a:cxnLst/>
            <a:rect l="l" t="t" r="r" b="b"/>
            <a:pathLst>
              <a:path w="6524835" h="5646948">
                <a:moveTo>
                  <a:pt x="0" y="0"/>
                </a:moveTo>
                <a:lnTo>
                  <a:pt x="6524835" y="0"/>
                </a:lnTo>
                <a:lnTo>
                  <a:pt x="6524835" y="5646948"/>
                </a:lnTo>
                <a:lnTo>
                  <a:pt x="0" y="5646948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 rot="-5058328">
            <a:off x="14751113" y="-3362963"/>
            <a:ext cx="5531847" cy="5360863"/>
          </a:xfrm>
          <a:custGeom>
            <a:avLst/>
            <a:gdLst/>
            <a:ahLst/>
            <a:cxnLst/>
            <a:rect l="l" t="t" r="r" b="b"/>
            <a:pathLst>
              <a:path w="5531847" h="5360863">
                <a:moveTo>
                  <a:pt x="0" y="0"/>
                </a:moveTo>
                <a:lnTo>
                  <a:pt x="5531847" y="0"/>
                </a:lnTo>
                <a:lnTo>
                  <a:pt x="5531847" y="5360863"/>
                </a:lnTo>
                <a:lnTo>
                  <a:pt x="0" y="536086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 rot="3318101">
            <a:off x="-4982092" y="7578126"/>
            <a:ext cx="10586260" cy="10528516"/>
          </a:xfrm>
          <a:custGeom>
            <a:avLst/>
            <a:gdLst/>
            <a:ahLst/>
            <a:cxnLst/>
            <a:rect l="l" t="t" r="r" b="b"/>
            <a:pathLst>
              <a:path w="10586260" h="10528516">
                <a:moveTo>
                  <a:pt x="0" y="0"/>
                </a:moveTo>
                <a:lnTo>
                  <a:pt x="10586260" y="0"/>
                </a:lnTo>
                <a:lnTo>
                  <a:pt x="10586260" y="10528516"/>
                </a:lnTo>
                <a:lnTo>
                  <a:pt x="0" y="1052851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 rot="6800871">
            <a:off x="-682898" y="-1517480"/>
            <a:ext cx="4862298" cy="4208098"/>
          </a:xfrm>
          <a:custGeom>
            <a:avLst/>
            <a:gdLst/>
            <a:ahLst/>
            <a:cxnLst/>
            <a:rect l="l" t="t" r="r" b="b"/>
            <a:pathLst>
              <a:path w="4862298" h="4208098">
                <a:moveTo>
                  <a:pt x="0" y="0"/>
                </a:moveTo>
                <a:lnTo>
                  <a:pt x="4862298" y="0"/>
                </a:lnTo>
                <a:lnTo>
                  <a:pt x="4862298" y="4208098"/>
                </a:lnTo>
                <a:lnTo>
                  <a:pt x="0" y="4208098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1" name="Content Placeholder 2"/>
          <p:cNvSpPr>
            <a:spLocks noGrp="1"/>
          </p:cNvSpPr>
          <p:nvPr/>
        </p:nvSpPr>
        <p:spPr>
          <a:xfrm>
            <a:off x="1447800" y="3619500"/>
            <a:ext cx="7158355" cy="45980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318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63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4400" dirty="0" smtClean="0">
                <a:latin typeface="Calibri" charset="0"/>
                <a:ea typeface="Calibri" charset="0"/>
                <a:cs typeface="Calibri" charset="0"/>
              </a:rPr>
              <a:t>Лекції</a:t>
            </a:r>
            <a:endParaRPr lang="uk-UA" sz="4400" dirty="0" smtClean="0">
              <a:latin typeface="Calibri" charset="0"/>
              <a:ea typeface="Calibri" charset="0"/>
              <a:cs typeface="Calibri" charset="0"/>
            </a:endParaRPr>
          </a:p>
          <a:p>
            <a:r>
              <a:rPr lang="uk-UA" sz="4400" dirty="0" smtClean="0">
                <a:latin typeface="Calibri" charset="0"/>
                <a:ea typeface="Calibri" charset="0"/>
                <a:cs typeface="Calibri" charset="0"/>
              </a:rPr>
              <a:t>Практичні / Семінарські</a:t>
            </a:r>
            <a:endParaRPr lang="uk-UA" sz="4400" dirty="0" smtClean="0">
              <a:latin typeface="Calibri" charset="0"/>
              <a:ea typeface="Calibri" charset="0"/>
              <a:cs typeface="Calibri" charset="0"/>
            </a:endParaRPr>
          </a:p>
          <a:p>
            <a:r>
              <a:rPr lang="uk-UA" sz="4400" dirty="0" smtClean="0">
                <a:latin typeface="Calibri" charset="0"/>
                <a:ea typeface="Calibri" charset="0"/>
                <a:cs typeface="Calibri" charset="0"/>
              </a:rPr>
              <a:t>Самостійна робота</a:t>
            </a:r>
            <a:endParaRPr lang="uk-UA" sz="4400" dirty="0" smtClean="0">
              <a:latin typeface="Calibri" charset="0"/>
              <a:ea typeface="Calibri" charset="0"/>
              <a:cs typeface="Calibri" charset="0"/>
            </a:endParaRPr>
          </a:p>
          <a:p>
            <a:r>
              <a:rPr lang="uk-UA" sz="4400" dirty="0" smtClean="0">
                <a:latin typeface="Calibri" charset="0"/>
                <a:ea typeface="Calibri" charset="0"/>
                <a:cs typeface="Calibri" charset="0"/>
              </a:rPr>
              <a:t>Індивідуальна самостійна робота</a:t>
            </a:r>
            <a:endParaRPr lang="uk-UA" sz="4400" dirty="0" smtClean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3" name="Title 1"/>
          <p:cNvSpPr txBox="1"/>
          <p:nvPr/>
        </p:nvSpPr>
        <p:spPr>
          <a:xfrm>
            <a:off x="1524000" y="1866900"/>
            <a:ext cx="7054215" cy="1092835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4" name="Title 1"/>
          <p:cNvSpPr>
            <a:spLocks noGrp="1"/>
          </p:cNvSpPr>
          <p:nvPr/>
        </p:nvSpPr>
        <p:spPr>
          <a:xfrm>
            <a:off x="9906000" y="1867535"/>
            <a:ext cx="6197600" cy="1059815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5" name="Прямоугольник 3"/>
          <p:cNvSpPr/>
          <p:nvPr/>
        </p:nvSpPr>
        <p:spPr>
          <a:xfrm>
            <a:off x="9906000" y="3514090"/>
            <a:ext cx="6233795" cy="404558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just"/>
            <a:r>
              <a:rPr lang="uk-UA" sz="3200" b="1" dirty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Залік: </a:t>
            </a:r>
            <a:r>
              <a:rPr lang="uk-UA" sz="3200" dirty="0">
                <a:latin typeface="Calibri" charset="0"/>
                <a:ea typeface="Calibri" charset="0"/>
                <a:cs typeface="Calibri" charset="0"/>
              </a:rPr>
              <a:t>на останньому практичному занятті за умов успішного проходження курсу</a:t>
            </a:r>
            <a:r>
              <a:rPr lang="en-US" sz="3200" dirty="0">
                <a:latin typeface="Calibri" charset="0"/>
                <a:ea typeface="Calibri" charset="0"/>
                <a:cs typeface="Calibri" charset="0"/>
              </a:rPr>
              <a:t> (</a:t>
            </a:r>
            <a:r>
              <a:rPr lang="ru-RU" sz="3200" dirty="0">
                <a:latin typeface="Calibri" charset="0"/>
                <a:ea typeface="Calibri" charset="0"/>
                <a:cs typeface="Calibri" charset="0"/>
              </a:rPr>
              <a:t>сума </a:t>
            </a:r>
            <a:r>
              <a:rPr lang="ru-RU" sz="3200" dirty="0" err="1">
                <a:latin typeface="Calibri" charset="0"/>
                <a:ea typeface="Calibri" charset="0"/>
                <a:cs typeface="Calibri" charset="0"/>
              </a:rPr>
              <a:t>балів</a:t>
            </a:r>
            <a:r>
              <a:rPr lang="ru-RU" sz="3200" dirty="0">
                <a:latin typeface="Calibri" charset="0"/>
                <a:ea typeface="Calibri" charset="0"/>
                <a:cs typeface="Calibri" charset="0"/>
              </a:rPr>
              <a:t> за </a:t>
            </a:r>
            <a:r>
              <a:rPr lang="ru-RU" sz="3200" dirty="0" err="1">
                <a:latin typeface="Calibri" charset="0"/>
                <a:ea typeface="Calibri" charset="0"/>
                <a:cs typeface="Calibri" charset="0"/>
              </a:rPr>
              <a:t>всі</a:t>
            </a:r>
            <a:r>
              <a:rPr lang="ru-RU" sz="32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ru-RU" sz="3200" dirty="0" err="1">
                <a:latin typeface="Calibri" charset="0"/>
                <a:ea typeface="Calibri" charset="0"/>
                <a:cs typeface="Calibri" charset="0"/>
              </a:rPr>
              <a:t>види</a:t>
            </a:r>
            <a:r>
              <a:rPr lang="ru-RU" sz="32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ru-RU" sz="3200" dirty="0" err="1">
                <a:latin typeface="Calibri" charset="0"/>
                <a:ea typeface="Calibri" charset="0"/>
                <a:cs typeface="Calibri" charset="0"/>
              </a:rPr>
              <a:t>навчальної</a:t>
            </a:r>
            <a:r>
              <a:rPr lang="ru-RU" sz="32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ru-RU" sz="3200" dirty="0" err="1">
                <a:latin typeface="Calibri" charset="0"/>
                <a:ea typeface="Calibri" charset="0"/>
                <a:cs typeface="Calibri" charset="0"/>
              </a:rPr>
              <a:t>діяльності</a:t>
            </a:r>
            <a:r>
              <a:rPr lang="ru-RU" sz="3200" dirty="0">
                <a:latin typeface="Calibri" charset="0"/>
                <a:ea typeface="Calibri" charset="0"/>
                <a:cs typeface="Calibri" charset="0"/>
              </a:rPr>
              <a:t> - </a:t>
            </a:r>
            <a:r>
              <a:rPr lang="en-US" sz="3200" dirty="0">
                <a:latin typeface="Calibri" charset="0"/>
                <a:ea typeface="Calibri" charset="0"/>
                <a:cs typeface="Calibri" charset="0"/>
              </a:rPr>
              <a:t>122-200 </a:t>
            </a:r>
            <a:r>
              <a:rPr lang="uk-UA" sz="3200" dirty="0">
                <a:latin typeface="Calibri" charset="0"/>
                <a:ea typeface="Calibri" charset="0"/>
                <a:cs typeface="Calibri" charset="0"/>
              </a:rPr>
              <a:t>балів) і відсутності академічної заборгованості.</a:t>
            </a:r>
            <a:endParaRPr lang="uk-UA" sz="3200" dirty="0">
              <a:latin typeface="Calibri" charset="0"/>
              <a:ea typeface="Calibri" charset="0"/>
              <a:cs typeface="Calibri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0">
            <a:off x="-514350" y="-1580379"/>
            <a:ext cx="19050326" cy="5975359"/>
            <a:chOff x="0" y="0"/>
            <a:chExt cx="5017370" cy="157375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017370" cy="1573757"/>
            </a:xfrm>
            <a:custGeom>
              <a:avLst/>
              <a:gdLst/>
              <a:ahLst/>
              <a:cxnLst/>
              <a:rect l="l" t="t" r="r" b="b"/>
              <a:pathLst>
                <a:path w="5017370" h="1573757">
                  <a:moveTo>
                    <a:pt x="0" y="0"/>
                  </a:moveTo>
                  <a:lnTo>
                    <a:pt x="5017370" y="0"/>
                  </a:lnTo>
                  <a:lnTo>
                    <a:pt x="5017370" y="1573757"/>
                  </a:lnTo>
                  <a:lnTo>
                    <a:pt x="0" y="1573757"/>
                  </a:lnTo>
                  <a:close/>
                </a:path>
              </a:pathLst>
            </a:custGeom>
            <a:solidFill>
              <a:srgbClr val="F3D0DE"/>
            </a:solidFill>
            <a:ln cap="sq">
              <a:noFill/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9525"/>
              <a:ext cx="5017370" cy="156423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20"/>
                </a:lnSpc>
              </a:pPr>
            </a:p>
          </p:txBody>
        </p:sp>
      </p:grpSp>
      <p:sp>
        <p:nvSpPr>
          <p:cNvPr id="5" name="Freeform 5"/>
          <p:cNvSpPr/>
          <p:nvPr/>
        </p:nvSpPr>
        <p:spPr>
          <a:xfrm rot="-10800000">
            <a:off x="-339389" y="3984712"/>
            <a:ext cx="19305539" cy="3249078"/>
          </a:xfrm>
          <a:custGeom>
            <a:avLst/>
            <a:gdLst/>
            <a:ahLst/>
            <a:cxnLst/>
            <a:rect l="l" t="t" r="r" b="b"/>
            <a:pathLst>
              <a:path w="19305539" h="3249078">
                <a:moveTo>
                  <a:pt x="0" y="0"/>
                </a:moveTo>
                <a:lnTo>
                  <a:pt x="19305538" y="0"/>
                </a:lnTo>
                <a:lnTo>
                  <a:pt x="19305538" y="3249078"/>
                </a:lnTo>
                <a:lnTo>
                  <a:pt x="0" y="3249078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t="-493104"/>
            </a:stretch>
          </a:blipFill>
          <a:ln cap="sq">
            <a:noFill/>
            <a:prstDash val="solid"/>
            <a:miter/>
          </a:ln>
        </p:spPr>
      </p:sp>
      <p:sp>
        <p:nvSpPr>
          <p:cNvPr id="14" name="TextBox 14"/>
          <p:cNvSpPr txBox="1"/>
          <p:nvPr/>
        </p:nvSpPr>
        <p:spPr>
          <a:xfrm>
            <a:off x="3733620" y="114254"/>
            <a:ext cx="8324690" cy="11449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30"/>
              </a:lnSpc>
              <a:spcBef>
                <a:spcPct val="0"/>
              </a:spcBef>
            </a:pPr>
            <a:r>
              <a:rPr lang="uk-UA" altLang="en-US" sz="6380" b="1">
                <a:solidFill>
                  <a:srgbClr val="2C5886"/>
                </a:solidFill>
                <a:latin typeface="Genty Sans" panose="00000600000000000000"/>
                <a:ea typeface="Genty Sans" panose="00000600000000000000"/>
                <a:cs typeface="Genty Sans" panose="00000600000000000000"/>
                <a:sym typeface="Genty Sans" panose="00000600000000000000"/>
              </a:rPr>
              <a:t>Розробники курсу</a:t>
            </a:r>
            <a:endParaRPr lang="uk-UA" altLang="en-US" sz="6380" b="1">
              <a:solidFill>
                <a:srgbClr val="2C5886"/>
              </a:solidFill>
              <a:latin typeface="Genty Sans" panose="00000600000000000000"/>
              <a:ea typeface="Genty Sans" panose="00000600000000000000"/>
              <a:cs typeface="Genty Sans" panose="00000600000000000000"/>
              <a:sym typeface="Genty Sans" panose="00000600000000000000"/>
            </a:endParaRPr>
          </a:p>
        </p:txBody>
      </p:sp>
      <p:sp>
        <p:nvSpPr>
          <p:cNvPr id="32" name="Прямоугольник 4"/>
          <p:cNvSpPr/>
          <p:nvPr/>
        </p:nvSpPr>
        <p:spPr>
          <a:xfrm>
            <a:off x="10972800" y="8420100"/>
            <a:ext cx="7050405" cy="155892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l"/>
            <a:r>
              <a:rPr lang="uk-UA" altLang="en-US"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м. Вінниця, вул. Пирогова 56</a:t>
            </a:r>
            <a:endParaRPr lang="uk-UA" altLang="en-US" sz="3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uk-UA" altLang="en-US"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Кафедра акушерства та гінекології №2</a:t>
            </a:r>
            <a:endParaRPr lang="uk-UA" altLang="en-US" sz="3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en-US"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gynecology2@vnmu.edu.ua</a:t>
            </a:r>
            <a:endParaRPr lang="en-US" altLang="en-US" sz="3200" dirty="0">
              <a:solidFill>
                <a:schemeClr val="tx1"/>
              </a:solidFill>
              <a:latin typeface="Times New Roman" panose="02020603050405020304" pitchFamily="18" charset="0"/>
              <a:ea typeface="Calibri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1" name="Text Box 30"/>
          <p:cNvSpPr txBox="1"/>
          <p:nvPr/>
        </p:nvSpPr>
        <p:spPr>
          <a:xfrm>
            <a:off x="10744200" y="7429500"/>
            <a:ext cx="7269480" cy="186753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4800" b="1">
                <a:latin typeface="Times New Roman Bold" panose="02020603050405020304" charset="0"/>
                <a:cs typeface="Times New Roman Bold" panose="02020603050405020304" charset="0"/>
              </a:rPr>
              <a:t>Контактна інформація</a:t>
            </a:r>
            <a:endParaRPr lang="uk-UA" altLang="en-US" sz="48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pic>
        <p:nvPicPr>
          <p:cNvPr id="24" name="Picture 23" descr="Булавенко Ольга Василівна, завідувачка кафедри"/>
          <p:cNvPicPr>
            <a:picLocks noChangeAspect="1"/>
          </p:cNvPicPr>
          <p:nvPr/>
        </p:nvPicPr>
        <p:blipFill>
          <a:blip r:embed="rId3"/>
          <a:srcRect l="23582" t="7463" r="23674" b="-274"/>
          <a:stretch>
            <a:fillRect/>
          </a:stretch>
        </p:blipFill>
        <p:spPr>
          <a:xfrm>
            <a:off x="3048000" y="1638300"/>
            <a:ext cx="3629660" cy="4255770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sp>
        <p:nvSpPr>
          <p:cNvPr id="28" name="Text Box 27"/>
          <p:cNvSpPr txBox="1"/>
          <p:nvPr/>
        </p:nvSpPr>
        <p:spPr>
          <a:xfrm>
            <a:off x="2841625" y="6042660"/>
            <a:ext cx="4042410" cy="92964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Професор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Булавенко О.В.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pic>
        <p:nvPicPr>
          <p:cNvPr id="25" name="Picture 24" descr="Пролигина Інна Валеріївна, доцент, зав.навчальною частиною кафедри"/>
          <p:cNvPicPr>
            <a:picLocks noChangeAspect="1"/>
          </p:cNvPicPr>
          <p:nvPr/>
        </p:nvPicPr>
        <p:blipFill>
          <a:blip r:embed="rId4"/>
          <a:srcRect l="21133" t="932" r="19427"/>
          <a:stretch>
            <a:fillRect/>
          </a:stretch>
        </p:blipFill>
        <p:spPr>
          <a:xfrm>
            <a:off x="8915400" y="1565275"/>
            <a:ext cx="3658235" cy="4328795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sp>
        <p:nvSpPr>
          <p:cNvPr id="29" name="Text Box 28"/>
          <p:cNvSpPr txBox="1"/>
          <p:nvPr/>
        </p:nvSpPr>
        <p:spPr>
          <a:xfrm>
            <a:off x="8672195" y="6248400"/>
            <a:ext cx="4144645" cy="75438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Доцент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Пролигіна І.В.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3069</Words>
  <Application>WPS Presentation</Application>
  <PresentationFormat>On-screen Show (4:3)</PresentationFormat>
  <Paragraphs>89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23" baseType="lpstr">
      <vt:lpstr>Arial</vt:lpstr>
      <vt:lpstr>SimSun</vt:lpstr>
      <vt:lpstr>Wingdings</vt:lpstr>
      <vt:lpstr>Genty Sans</vt:lpstr>
      <vt:lpstr>Times New Roman Bold</vt:lpstr>
      <vt:lpstr>Arial Nova Light</vt:lpstr>
      <vt:lpstr>Opun Mai</vt:lpstr>
      <vt:lpstr>Opun Mai Bold</vt:lpstr>
      <vt:lpstr>Thonburi</vt:lpstr>
      <vt:lpstr>Calibri</vt:lpstr>
      <vt:lpstr>Helvetica Neue</vt:lpstr>
      <vt:lpstr>Times New Roman</vt:lpstr>
      <vt:lpstr>Microsoft YaHei</vt:lpstr>
      <vt:lpstr>汉仪旗黑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Інна Гайченя</cp:lastModifiedBy>
  <cp:revision>3</cp:revision>
  <dcterms:created xsi:type="dcterms:W3CDTF">2026-06-29T07:08:41Z</dcterms:created>
  <dcterms:modified xsi:type="dcterms:W3CDTF">2026-06-29T07:08:41Z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B14F4D773B2632A82FEC276A8C9485AF_42</vt:lpwstr>
  </property>
  <property fmtid="{D5CDD505-2E9C-101B-9397-08002B2CF9AE}" pid="3" name="KSOProductBuildVer">
    <vt:lpwstr>1033-12.1.26015.26015</vt:lpwstr>
  </property>
</Properties>
</file>