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1684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grpSp>
          <p:nvGrpSpPr>
            <p:cNvPr id="7" name="Group 8"/>
            <p:cNvGrpSpPr>
              <a:grpSpLocks/>
            </p:cNvGrpSpPr>
            <p:nvPr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</p:grpSp>
      <p:sp>
        <p:nvSpPr>
          <p:cNvPr id="4301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743200" y="1143000"/>
            <a:ext cx="88392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302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962400"/>
            <a:ext cx="9144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1217084" y="6251575"/>
            <a:ext cx="2540000" cy="457200"/>
          </a:xfrm>
        </p:spPr>
        <p:txBody>
          <a:bodyPr/>
          <a:lstStyle>
            <a:lvl1pPr>
              <a:defRPr smtClean="0"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4472517" y="6248400"/>
            <a:ext cx="3860800" cy="457200"/>
          </a:xfrm>
        </p:spPr>
        <p:txBody>
          <a:bodyPr/>
          <a:lstStyle>
            <a:lvl1pPr>
              <a:defRPr smtClean="0"/>
            </a:lvl1pPr>
          </a:lstStyle>
          <a:p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820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08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773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1600201"/>
            <a:ext cx="508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502400" y="1600201"/>
            <a:ext cx="508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417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2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73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789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170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950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073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991600" y="277813"/>
            <a:ext cx="25908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9200" y="277813"/>
            <a:ext cx="75692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868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7813"/>
            <a:ext cx="103632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219200" y="1600201"/>
            <a:ext cx="10363200" cy="4530725"/>
          </a:xfrm>
        </p:spPr>
        <p:txBody>
          <a:bodyPr/>
          <a:lstStyle/>
          <a:p>
            <a:pPr lvl="0"/>
            <a:r>
              <a:rPr lang="ru-RU" noProof="0" smtClean="0"/>
              <a:t>Вставка рисунка SmartArt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769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7813"/>
            <a:ext cx="103632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1600201"/>
            <a:ext cx="508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502400" y="1600201"/>
            <a:ext cx="50800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502400" y="3941763"/>
            <a:ext cx="50800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7379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7813"/>
            <a:ext cx="103632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219200" y="1600201"/>
            <a:ext cx="10363200" cy="4530725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353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11582400" cy="4876800"/>
            <a:chOff x="0" y="0"/>
            <a:chExt cx="5472" cy="3072"/>
          </a:xfrm>
        </p:grpSpPr>
        <p:sp>
          <p:nvSpPr>
            <p:cNvPr id="4198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41989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41990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277813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600201"/>
            <a:ext cx="103632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199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19200" y="6251575"/>
            <a:ext cx="264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fld id="{AC76465E-41E2-4424-929C-EF0FC0B7294B}" type="datetimeFigureOut">
              <a:rPr lang="ru-RU" smtClean="0"/>
              <a:t>20.05.2022</a:t>
            </a:fld>
            <a:endParaRPr lang="ru-RU"/>
          </a:p>
        </p:txBody>
      </p:sp>
      <p:sp>
        <p:nvSpPr>
          <p:cNvPr id="4199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0400" y="62484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endParaRPr lang="ru-RU"/>
          </a:p>
        </p:txBody>
      </p:sp>
      <p:sp>
        <p:nvSpPr>
          <p:cNvPr id="4199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042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fld id="{3A04D4BA-E3CC-4267-A963-6C086F2A00B8}" type="slidenum">
              <a:rPr lang="ru-RU" smtClean="0"/>
              <a:t>‹#›</a:t>
            </a:fld>
            <a:endParaRPr lang="ru-RU"/>
          </a:p>
        </p:txBody>
      </p:sp>
      <p:sp>
        <p:nvSpPr>
          <p:cNvPr id="41996" name="Line 12"/>
          <p:cNvSpPr>
            <a:spLocks noChangeShapeType="1"/>
          </p:cNvSpPr>
          <p:nvPr/>
        </p:nvSpPr>
        <p:spPr bwMode="auto">
          <a:xfrm>
            <a:off x="0" y="4876800"/>
            <a:ext cx="8128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2793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01455" y="665018"/>
            <a:ext cx="9929091" cy="886691"/>
          </a:xfrm>
        </p:spPr>
        <p:txBody>
          <a:bodyPr>
            <a:normAutofit fontScale="90000"/>
          </a:bodyPr>
          <a:lstStyle/>
          <a:p>
            <a:pPr algn="ctr">
              <a:spcBef>
                <a:spcPct val="20000"/>
              </a:spcBef>
            </a:pPr>
            <a:r>
              <a:rPr lang="uk-UA" sz="2400" b="1" dirty="0">
                <a:latin typeface="Calibri" pitchFamily="34" charset="0"/>
              </a:rPr>
              <a:t>Вінницький національний медичний університет ім.  М. І. Пирогова</a:t>
            </a:r>
            <a:br>
              <a:rPr lang="uk-UA" sz="2400" b="1" dirty="0">
                <a:latin typeface="Calibri" pitchFamily="34" charset="0"/>
              </a:rPr>
            </a:br>
            <a:r>
              <a:rPr lang="uk-UA" sz="2400" b="1" dirty="0">
                <a:latin typeface="Calibri" pitchFamily="34" charset="0"/>
              </a:rPr>
              <a:t>кафедра педіатрії </a:t>
            </a:r>
            <a:r>
              <a:rPr lang="uk-UA" sz="2400" b="1" dirty="0" smtClean="0">
                <a:latin typeface="Calibri" pitchFamily="34" charset="0"/>
              </a:rPr>
              <a:t>№</a:t>
            </a:r>
            <a:r>
              <a:rPr lang="en-US" sz="2400" b="1" dirty="0" smtClean="0">
                <a:latin typeface="Calibri" pitchFamily="34" charset="0"/>
              </a:rPr>
              <a:t>1</a:t>
            </a:r>
            <a:r>
              <a:rPr lang="uk-UA" sz="2400" b="1" dirty="0">
                <a:latin typeface="Calibri" pitchFamily="34" charset="0"/>
              </a:rPr>
              <a:t/>
            </a:r>
            <a:br>
              <a:rPr lang="uk-UA" sz="2400" b="1" dirty="0">
                <a:latin typeface="Calibri" pitchFamily="34" charset="0"/>
              </a:rPr>
            </a:br>
            <a:r>
              <a:rPr lang="uk-UA" sz="2400" b="1" dirty="0" err="1">
                <a:latin typeface="Calibri" pitchFamily="34" charset="0"/>
              </a:rPr>
              <a:t>зав.кафедри</a:t>
            </a:r>
            <a:r>
              <a:rPr lang="uk-UA" sz="2400" b="1" dirty="0">
                <a:latin typeface="Calibri" pitchFamily="34" charset="0"/>
              </a:rPr>
              <a:t>: </a:t>
            </a:r>
            <a:r>
              <a:rPr lang="uk-UA" sz="2400" b="1" dirty="0" err="1">
                <a:latin typeface="Calibri" pitchFamily="34" charset="0"/>
              </a:rPr>
              <a:t>д.мед.н</a:t>
            </a:r>
            <a:r>
              <a:rPr lang="uk-UA" sz="2400" b="1" dirty="0">
                <a:latin typeface="Calibri" pitchFamily="34" charset="0"/>
              </a:rPr>
              <a:t>., проф. </a:t>
            </a:r>
            <a:r>
              <a:rPr lang="uk-UA" sz="2400" b="1" dirty="0" err="1" smtClean="0">
                <a:latin typeface="Calibri" pitchFamily="34" charset="0"/>
              </a:rPr>
              <a:t>Яблонь</a:t>
            </a:r>
            <a:r>
              <a:rPr lang="uk-UA" sz="2400" b="1" dirty="0" smtClean="0">
                <a:latin typeface="Calibri" pitchFamily="34" charset="0"/>
              </a:rPr>
              <a:t> О.С.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09091" y="1970718"/>
            <a:ext cx="9467272" cy="4618182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ct val="0"/>
              </a:spcBef>
              <a:defRPr/>
            </a:pPr>
            <a:r>
              <a:rPr lang="uk-UA" sz="4400" b="1" dirty="0" smtClean="0">
                <a:solidFill>
                  <a:srgbClr val="C00000"/>
                </a:solidFill>
              </a:rPr>
              <a:t>Захворювання дітей раннього </a:t>
            </a:r>
            <a:r>
              <a:rPr lang="uk-UA" sz="4400" b="1" dirty="0" smtClean="0">
                <a:solidFill>
                  <a:srgbClr val="C00000"/>
                </a:solidFill>
              </a:rPr>
              <a:t>віку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defRPr/>
            </a:pPr>
            <a:r>
              <a:rPr lang="uk-UA" sz="2400" b="1" i="1" dirty="0" smtClean="0"/>
              <a:t>(</a:t>
            </a:r>
            <a:r>
              <a:rPr lang="uk-UA" sz="2400" b="1" i="1" dirty="0"/>
              <a:t>вибіркова дисципліна з педіатрії для студентів </a:t>
            </a:r>
            <a:r>
              <a:rPr lang="uk-UA" sz="2400" b="1" i="1" dirty="0" smtClean="0"/>
              <a:t>4 курсу</a:t>
            </a:r>
            <a:r>
              <a:rPr lang="en-US" sz="2400" b="1" i="1" dirty="0" smtClean="0"/>
              <a:t>)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defRPr/>
            </a:pPr>
            <a:endParaRPr lang="en-US" sz="2200" b="1" dirty="0" smtClean="0">
              <a:solidFill>
                <a:prstClr val="black"/>
              </a:solidFill>
            </a:endParaRPr>
          </a:p>
          <a:p>
            <a:pPr lvl="0">
              <a:lnSpc>
                <a:spcPct val="100000"/>
              </a:lnSpc>
              <a:spcBef>
                <a:spcPct val="0"/>
              </a:spcBef>
              <a:defRPr/>
            </a:pPr>
            <a:r>
              <a:rPr lang="uk-UA" sz="2200" b="1" dirty="0" smtClean="0">
                <a:solidFill>
                  <a:prstClr val="black"/>
                </a:solidFill>
              </a:rPr>
              <a:t/>
            </a:r>
            <a:br>
              <a:rPr lang="uk-UA" sz="2200" b="1" dirty="0" smtClean="0">
                <a:solidFill>
                  <a:prstClr val="black"/>
                </a:solidFill>
              </a:rPr>
            </a:br>
            <a:r>
              <a:rPr lang="uk-UA" sz="2200" b="1" dirty="0" smtClean="0">
                <a:solidFill>
                  <a:prstClr val="black"/>
                </a:solidFill>
              </a:rPr>
              <a:t>галузь </a:t>
            </a:r>
            <a:r>
              <a:rPr lang="uk-UA" sz="2200" b="1" dirty="0">
                <a:solidFill>
                  <a:prstClr val="black"/>
                </a:solidFill>
              </a:rPr>
              <a:t>знань   </a:t>
            </a:r>
            <a:r>
              <a:rPr lang="uk-UA" sz="2200" dirty="0">
                <a:solidFill>
                  <a:prstClr val="black"/>
                </a:solidFill>
              </a:rPr>
              <a:t>22 «Охорона </a:t>
            </a:r>
            <a:r>
              <a:rPr lang="uk-UA" sz="2200" dirty="0" err="1">
                <a:solidFill>
                  <a:prstClr val="black"/>
                </a:solidFill>
              </a:rPr>
              <a:t>здоров</a:t>
            </a:r>
            <a:r>
              <a:rPr lang="ru-RU" sz="2200" dirty="0">
                <a:solidFill>
                  <a:prstClr val="black"/>
                </a:solidFill>
              </a:rPr>
              <a:t>’</a:t>
            </a:r>
            <a:r>
              <a:rPr lang="uk-UA" sz="2200" dirty="0">
                <a:solidFill>
                  <a:prstClr val="black"/>
                </a:solidFill>
              </a:rPr>
              <a:t>я»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uk-UA" sz="2200" b="1" dirty="0" smtClean="0">
                <a:solidFill>
                  <a:prstClr val="black"/>
                </a:solidFill>
              </a:rPr>
              <a:t>спеціальність </a:t>
            </a:r>
            <a:r>
              <a:rPr lang="uk-UA" sz="2200" dirty="0" smtClean="0"/>
              <a:t>22</a:t>
            </a:r>
            <a:r>
              <a:rPr lang="en-US" sz="2200" dirty="0" smtClean="0"/>
              <a:t>8</a:t>
            </a:r>
            <a:r>
              <a:rPr lang="uk-UA" sz="2200" dirty="0" smtClean="0">
                <a:ea typeface="Times New Roman"/>
              </a:rPr>
              <a:t> </a:t>
            </a:r>
            <a:r>
              <a:rPr lang="uk-UA" sz="2200" dirty="0" smtClean="0">
                <a:solidFill>
                  <a:prstClr val="black"/>
                </a:solidFill>
              </a:rPr>
              <a:t> </a:t>
            </a:r>
            <a:r>
              <a:rPr lang="uk-UA" sz="2200" dirty="0">
                <a:solidFill>
                  <a:prstClr val="black"/>
                </a:solidFill>
              </a:rPr>
              <a:t>«Педіатрія</a:t>
            </a:r>
            <a:r>
              <a:rPr lang="uk-UA" sz="2200" dirty="0" smtClean="0">
                <a:solidFill>
                  <a:prstClr val="black"/>
                </a:solidFill>
              </a:rPr>
              <a:t>»</a:t>
            </a:r>
          </a:p>
          <a:p>
            <a:pPr>
              <a:lnSpc>
                <a:spcPct val="170000"/>
              </a:lnSpc>
            </a:pPr>
            <a:r>
              <a:rPr lang="uk-UA" sz="2200" b="1" dirty="0">
                <a:solidFill>
                  <a:prstClr val="black"/>
                </a:solidFill>
              </a:rPr>
              <a:t>спеціальність </a:t>
            </a:r>
            <a:r>
              <a:rPr lang="uk-UA" sz="2200" dirty="0" smtClean="0">
                <a:solidFill>
                  <a:prstClr val="black"/>
                </a:solidFill>
                <a:ea typeface="Times New Roman"/>
              </a:rPr>
              <a:t>225 </a:t>
            </a:r>
            <a:r>
              <a:rPr lang="uk-UA" sz="2200" dirty="0">
                <a:solidFill>
                  <a:prstClr val="black"/>
                </a:solidFill>
                <a:ea typeface="Times New Roman"/>
              </a:rPr>
              <a:t>«Медична психологія»</a:t>
            </a:r>
          </a:p>
          <a:p>
            <a:pPr lvl="0">
              <a:lnSpc>
                <a:spcPct val="170000"/>
              </a:lnSpc>
              <a:spcBef>
                <a:spcPct val="20000"/>
              </a:spcBef>
            </a:pPr>
            <a:endParaRPr lang="en-US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6" y="951345"/>
            <a:ext cx="1239099" cy="170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07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Мета навчальної дисципліни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0000"/>
                </a:solidFill>
                <a:ea typeface="Times New Roman"/>
              </a:rPr>
              <a:t>Поглиблення </a:t>
            </a:r>
            <a:r>
              <a:rPr lang="uk-UA" dirty="0">
                <a:solidFill>
                  <a:srgbClr val="000000"/>
                </a:solidFill>
                <a:ea typeface="Times New Roman"/>
              </a:rPr>
              <a:t>теоретичних </a:t>
            </a:r>
            <a:r>
              <a:rPr lang="uk-UA" dirty="0" smtClean="0">
                <a:solidFill>
                  <a:srgbClr val="000000"/>
                </a:solidFill>
                <a:ea typeface="Times New Roman"/>
              </a:rPr>
              <a:t>знань студентів при вивченні окремих захворювань дітей раннього віку, методів їх діагностики, лікування та профілактики.</a:t>
            </a:r>
          </a:p>
          <a:p>
            <a:endParaRPr lang="uk-UA" dirty="0">
              <a:solidFill>
                <a:srgbClr val="000000"/>
              </a:solidFill>
              <a:ea typeface="Times New Roman"/>
            </a:endParaRPr>
          </a:p>
          <a:p>
            <a:r>
              <a:rPr lang="uk-UA" dirty="0" smtClean="0">
                <a:solidFill>
                  <a:srgbClr val="000000"/>
                </a:solidFill>
                <a:ea typeface="Times New Roman"/>
              </a:rPr>
              <a:t>Удосконалення </a:t>
            </a:r>
            <a:r>
              <a:rPr lang="uk-UA" dirty="0">
                <a:solidFill>
                  <a:srgbClr val="000000"/>
                </a:solidFill>
                <a:ea typeface="Times New Roman"/>
              </a:rPr>
              <a:t>і засвоєння студентами практичних навичок, набуття </a:t>
            </a:r>
            <a:r>
              <a:rPr lang="uk-UA" dirty="0" smtClean="0">
                <a:solidFill>
                  <a:srgbClr val="000000"/>
                </a:solidFill>
                <a:ea typeface="Times New Roman"/>
              </a:rPr>
              <a:t>досвіду </a:t>
            </a:r>
            <a:r>
              <a:rPr lang="uk-UA" dirty="0">
                <a:solidFill>
                  <a:srgbClr val="000000"/>
                </a:solidFill>
                <a:ea typeface="Times New Roman"/>
              </a:rPr>
              <a:t>майбутніх лікарів педіатрів та лікарів загальної практики сімейної медицини до самостійної роботи і </a:t>
            </a:r>
            <a:r>
              <a:rPr lang="uk-UA" dirty="0" smtClean="0">
                <a:solidFill>
                  <a:srgbClr val="000000"/>
                </a:solidFill>
                <a:ea typeface="Times New Roman"/>
              </a:rPr>
              <a:t>своєчасної діагностики захворювань у дітей раннього віку. </a:t>
            </a:r>
            <a:endParaRPr lang="ru-RU" dirty="0"/>
          </a:p>
          <a:p>
            <a:endParaRPr lang="uk-UA" dirty="0" smtClean="0">
              <a:solidFill>
                <a:srgbClr val="000000"/>
              </a:solidFill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337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uk-UA" b="1" dirty="0" smtClean="0"/>
              <a:t>Хочете </a:t>
            </a:r>
            <a:r>
              <a:rPr lang="uk-UA" b="1" dirty="0"/>
              <a:t>дізнатись більше про дітей раннього віку?</a:t>
            </a:r>
            <a:br>
              <a:rPr lang="uk-UA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4327" y="1600201"/>
            <a:ext cx="10788073" cy="4530725"/>
          </a:xfrm>
        </p:spPr>
        <p:txBody>
          <a:bodyPr/>
          <a:lstStyle/>
          <a:p>
            <a:endParaRPr lang="uk-UA" dirty="0" smtClean="0"/>
          </a:p>
          <a:p>
            <a:r>
              <a:rPr lang="uk-UA" dirty="0" smtClean="0"/>
              <a:t>Пропонуємо вам зручний і легкий формат для самовдосконалення!</a:t>
            </a:r>
            <a:endParaRPr lang="en-US" dirty="0" smtClean="0"/>
          </a:p>
          <a:p>
            <a:endParaRPr lang="en-US" dirty="0"/>
          </a:p>
          <a:p>
            <a:endParaRPr lang="uk-UA" dirty="0" smtClean="0"/>
          </a:p>
          <a:p>
            <a:endParaRPr lang="uk-UA" dirty="0"/>
          </a:p>
          <a:p>
            <a:r>
              <a:rPr lang="uk-UA" dirty="0" smtClean="0"/>
              <a:t>Після проходження курсу ви гарантовано поглибите свої знання щодо захворювань дітей раннього віку, оволодієте сучасними методами їх діагностики та лікування на підставі принципів доказової медицини.</a:t>
            </a:r>
          </a:p>
          <a:p>
            <a:endParaRPr lang="uk-UA" dirty="0"/>
          </a:p>
          <a:p>
            <a:endParaRPr lang="uk-UA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7745" y="1681017"/>
            <a:ext cx="3103419" cy="293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7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4839"/>
          </a:xfrm>
        </p:spPr>
        <p:txBody>
          <a:bodyPr>
            <a:normAutofit/>
          </a:bodyPr>
          <a:lstStyle/>
          <a:p>
            <a:r>
              <a:rPr lang="uk-UA" b="1" dirty="0" smtClean="0"/>
              <a:t>Лихоманка у дітей раннього віку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838199" y="1496291"/>
            <a:ext cx="6550891" cy="5361708"/>
          </a:xfrm>
        </p:spPr>
        <p:txBody>
          <a:bodyPr>
            <a:normAutofit fontScale="85000" lnSpcReduction="10000"/>
          </a:bodyPr>
          <a:lstStyle/>
          <a:p>
            <a:r>
              <a:rPr lang="uk-UA" dirty="0" smtClean="0"/>
              <a:t>Лихоманка- чи не найчастіша проблема в ранньому віці.</a:t>
            </a:r>
          </a:p>
          <a:p>
            <a:endParaRPr lang="uk-UA" dirty="0" smtClean="0"/>
          </a:p>
          <a:p>
            <a:r>
              <a:rPr lang="uk-UA" dirty="0" smtClean="0"/>
              <a:t>Як правильно вимірювати </a:t>
            </a:r>
            <a:r>
              <a:rPr lang="en-US" dirty="0" smtClean="0"/>
              <a:t>t◦ </a:t>
            </a:r>
            <a:r>
              <a:rPr lang="uk-UA" dirty="0" smtClean="0"/>
              <a:t>тіла?</a:t>
            </a:r>
          </a:p>
          <a:p>
            <a:r>
              <a:rPr lang="uk-UA" dirty="0" smtClean="0"/>
              <a:t>Якою має бути нормальна </a:t>
            </a:r>
            <a:r>
              <a:rPr lang="en-US" dirty="0" smtClean="0"/>
              <a:t>t◦ </a:t>
            </a:r>
            <a:r>
              <a:rPr lang="uk-UA" dirty="0" smtClean="0"/>
              <a:t>тіла у малюка?</a:t>
            </a:r>
          </a:p>
          <a:p>
            <a:endParaRPr lang="uk-UA" dirty="0" smtClean="0"/>
          </a:p>
          <a:p>
            <a:r>
              <a:rPr lang="uk-UA" dirty="0" smtClean="0"/>
              <a:t>Як проводити клінічну оцінку дитини з лихоманкою?</a:t>
            </a:r>
          </a:p>
          <a:p>
            <a:endParaRPr lang="uk-UA" dirty="0" smtClean="0"/>
          </a:p>
          <a:p>
            <a:r>
              <a:rPr lang="uk-UA" dirty="0" smtClean="0"/>
              <a:t>Алгоритм ведення дитини з лихоманкою.</a:t>
            </a:r>
          </a:p>
          <a:p>
            <a:endParaRPr lang="uk-UA" dirty="0" smtClean="0"/>
          </a:p>
          <a:p>
            <a:r>
              <a:rPr lang="uk-UA" dirty="0" smtClean="0"/>
              <a:t>І, звичайно, поговоримо про поширені міфи про лихоманку та її лікування. 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130" y="1653309"/>
            <a:ext cx="4242379" cy="4959927"/>
          </a:xfrm>
        </p:spPr>
      </p:pic>
    </p:spTree>
    <p:extLst>
      <p:ext uri="{BB962C8B-B14F-4D97-AF65-F5344CB8AC3E}">
        <p14:creationId xmlns:p14="http://schemas.microsoft.com/office/powerpoint/2010/main" val="13900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11093"/>
          </a:xfrm>
        </p:spPr>
        <p:txBody>
          <a:bodyPr/>
          <a:lstStyle/>
          <a:p>
            <a:r>
              <a:rPr lang="uk-UA" b="1" dirty="0" smtClean="0"/>
              <a:t>Синдром раптової смерті немовляти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42109" y="1754908"/>
            <a:ext cx="5077691" cy="4895273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Синдром раптової смерті немовляти (</a:t>
            </a:r>
            <a:r>
              <a:rPr lang="en-US" dirty="0" smtClean="0"/>
              <a:t>Sudden Infant Death Syndrome, SIDS</a:t>
            </a:r>
            <a:r>
              <a:rPr lang="uk-UA" dirty="0" smtClean="0"/>
              <a:t>) – раптова смерть здорової дитини віком до 1 року, коли причина смерті залишається невідомою.</a:t>
            </a:r>
          </a:p>
          <a:p>
            <a:endParaRPr lang="uk-UA" dirty="0"/>
          </a:p>
          <a:p>
            <a:r>
              <a:rPr lang="uk-UA" dirty="0" smtClean="0"/>
              <a:t>Найчастіше трапляється  у немовлят віком 1-4 місяців</a:t>
            </a:r>
          </a:p>
          <a:p>
            <a:endParaRPr lang="uk-UA" dirty="0"/>
          </a:p>
          <a:p>
            <a:r>
              <a:rPr lang="uk-UA" dirty="0" smtClean="0"/>
              <a:t>Які є фактори ризику?</a:t>
            </a:r>
          </a:p>
          <a:p>
            <a:endParaRPr lang="uk-UA" dirty="0"/>
          </a:p>
          <a:p>
            <a:r>
              <a:rPr lang="uk-UA" dirty="0" smtClean="0"/>
              <a:t>Які сучасні рекомендації щодо попередження </a:t>
            </a:r>
            <a:r>
              <a:rPr lang="en-US" dirty="0" smtClean="0"/>
              <a:t>SIDS</a:t>
            </a:r>
            <a:r>
              <a:rPr lang="uk-UA" dirty="0" smtClean="0"/>
              <a:t>?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483927" y="1825625"/>
            <a:ext cx="4869872" cy="4351338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b="10525"/>
          <a:stretch/>
        </p:blipFill>
        <p:spPr>
          <a:xfrm>
            <a:off x="6483928" y="1754908"/>
            <a:ext cx="5253182" cy="489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2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Недостатня вага у дитини (</a:t>
            </a:r>
            <a:r>
              <a:rPr lang="en-US" b="1" dirty="0" smtClean="0"/>
              <a:t>Failure to Thrive</a:t>
            </a:r>
            <a:r>
              <a:rPr lang="uk-UA" b="1" dirty="0" smtClean="0"/>
              <a:t>)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006764" y="1828800"/>
            <a:ext cx="5292436" cy="4302126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Сучасні критерії </a:t>
            </a:r>
            <a:r>
              <a:rPr lang="en-US" dirty="0" smtClean="0"/>
              <a:t>Failure to Thrive</a:t>
            </a:r>
            <a:endParaRPr lang="uk-UA" dirty="0" smtClean="0"/>
          </a:p>
          <a:p>
            <a:endParaRPr lang="uk-UA" dirty="0" smtClean="0"/>
          </a:p>
          <a:p>
            <a:r>
              <a:rPr lang="uk-UA" dirty="0" smtClean="0"/>
              <a:t>Медичні та немедичні причини недостатньої ваги у дітей</a:t>
            </a:r>
          </a:p>
          <a:p>
            <a:endParaRPr lang="uk-UA" dirty="0" smtClean="0"/>
          </a:p>
          <a:p>
            <a:r>
              <a:rPr lang="uk-UA" dirty="0" smtClean="0"/>
              <a:t>Діагностичний алгоритм для виявлення причин недостатньої ваги</a:t>
            </a:r>
          </a:p>
          <a:p>
            <a:endParaRPr lang="uk-UA" dirty="0" smtClean="0"/>
          </a:p>
          <a:p>
            <a:r>
              <a:rPr lang="uk-UA" dirty="0" smtClean="0"/>
              <a:t>Тактика лікаря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502400" y="1600201"/>
            <a:ext cx="5080000" cy="502227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400" y="1600201"/>
            <a:ext cx="5407553" cy="502227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413008" y="5341035"/>
            <a:ext cx="17641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35051E"/>
                </a:solidFill>
                <a:latin typeface="Garamond" panose="02020404030301010803" pitchFamily="18" charset="0"/>
              </a:rPr>
              <a:t>Increased</a:t>
            </a:r>
            <a:br>
              <a:rPr lang="en-US" b="1" dirty="0" smtClean="0">
                <a:solidFill>
                  <a:srgbClr val="35051E"/>
                </a:solidFill>
                <a:latin typeface="Garamond" panose="02020404030301010803" pitchFamily="18" charset="0"/>
              </a:rPr>
            </a:br>
            <a:r>
              <a:rPr lang="en-US" b="1" dirty="0" smtClean="0">
                <a:solidFill>
                  <a:srgbClr val="35051E"/>
                </a:solidFill>
                <a:latin typeface="Garamond" panose="02020404030301010803" pitchFamily="18" charset="0"/>
              </a:rPr>
              <a:t>Utilization</a:t>
            </a:r>
            <a:endParaRPr lang="en-US" b="1" dirty="0">
              <a:solidFill>
                <a:srgbClr val="35051E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13818" y="2044724"/>
            <a:ext cx="1630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35051E"/>
                </a:solidFill>
                <a:latin typeface="Garamond" panose="02020404030301010803" pitchFamily="18" charset="0"/>
              </a:rPr>
              <a:t>Excessive</a:t>
            </a:r>
            <a:br>
              <a:rPr lang="en-US" b="1" dirty="0" smtClean="0">
                <a:solidFill>
                  <a:srgbClr val="35051E"/>
                </a:solidFill>
                <a:latin typeface="Garamond" panose="02020404030301010803" pitchFamily="18" charset="0"/>
              </a:rPr>
            </a:br>
            <a:r>
              <a:rPr lang="en-US" b="1" dirty="0" smtClean="0">
                <a:solidFill>
                  <a:srgbClr val="35051E"/>
                </a:solidFill>
                <a:latin typeface="Garamond" panose="02020404030301010803" pitchFamily="18" charset="0"/>
              </a:rPr>
              <a:t>Output</a:t>
            </a:r>
            <a:endParaRPr lang="en-US" b="1" dirty="0">
              <a:solidFill>
                <a:srgbClr val="35051E"/>
              </a:solidFill>
              <a:latin typeface="Garamond" panose="02020404030301010803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5765" y="2167464"/>
            <a:ext cx="1396105" cy="768163"/>
          </a:xfrm>
          <a:prstGeom prst="rect">
            <a:avLst/>
          </a:prstGeom>
        </p:spPr>
      </p:pic>
      <p:cxnSp>
        <p:nvCxnSpPr>
          <p:cNvPr id="16" name="Прямая со стрелкой 15"/>
          <p:cNvCxnSpPr/>
          <p:nvPr/>
        </p:nvCxnSpPr>
        <p:spPr>
          <a:xfrm flipH="1" flipV="1">
            <a:off x="8054109" y="2576945"/>
            <a:ext cx="803564" cy="277091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9873673" y="2475345"/>
            <a:ext cx="600363" cy="46028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405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4148"/>
          </a:xfrm>
        </p:spPr>
        <p:txBody>
          <a:bodyPr>
            <a:noAutofit/>
          </a:bodyPr>
          <a:lstStyle/>
          <a:p>
            <a:r>
              <a:rPr lang="uk-UA" sz="4000" b="1" dirty="0" smtClean="0"/>
              <a:t>Алергія на білок </a:t>
            </a:r>
            <a:r>
              <a:rPr lang="uk-UA" sz="4000" b="1" dirty="0" err="1" smtClean="0"/>
              <a:t>коров</a:t>
            </a:r>
            <a:r>
              <a:rPr lang="en-US" sz="4000" b="1" dirty="0" smtClean="0"/>
              <a:t>’</a:t>
            </a:r>
            <a:r>
              <a:rPr lang="uk-UA" sz="4000" b="1" dirty="0" err="1" smtClean="0"/>
              <a:t>ячого</a:t>
            </a:r>
            <a:r>
              <a:rPr lang="uk-UA" sz="4000" b="1" dirty="0" smtClean="0"/>
              <a:t> молока </a:t>
            </a: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uk-UA" sz="4000" b="1" dirty="0" smtClean="0"/>
              <a:t>(</a:t>
            </a:r>
            <a:r>
              <a:rPr lang="en-US" sz="4000" b="1" dirty="0" smtClean="0"/>
              <a:t>Cow’s Milk Protein Allergy)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644073"/>
            <a:ext cx="4953000" cy="5043054"/>
          </a:xfrm>
        </p:spPr>
        <p:txBody>
          <a:bodyPr/>
          <a:lstStyle/>
          <a:p>
            <a:r>
              <a:rPr lang="uk-UA" dirty="0" smtClean="0"/>
              <a:t>Від 5 до 15% немовлят мають симптоми, які вказують на побічну дію білка </a:t>
            </a:r>
            <a:r>
              <a:rPr lang="uk-UA" dirty="0" err="1" smtClean="0"/>
              <a:t>коров</a:t>
            </a:r>
            <a:r>
              <a:rPr lang="en-US" dirty="0" smtClean="0"/>
              <a:t>’</a:t>
            </a:r>
            <a:r>
              <a:rPr lang="uk-UA" dirty="0" err="1" smtClean="0"/>
              <a:t>ячого</a:t>
            </a:r>
            <a:r>
              <a:rPr lang="uk-UA" dirty="0" smtClean="0"/>
              <a:t> молока.</a:t>
            </a:r>
          </a:p>
          <a:p>
            <a:endParaRPr lang="uk-UA" dirty="0" smtClean="0"/>
          </a:p>
          <a:p>
            <a:r>
              <a:rPr lang="uk-UA" dirty="0" smtClean="0"/>
              <a:t>Важливо встановити точний діагноз, так як це може зменшити кількість дітей, які знаходяться на суворих, непотрібних дієтах.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19799" y="1644073"/>
            <a:ext cx="5784273" cy="4532890"/>
          </a:xfrm>
        </p:spPr>
        <p:txBody>
          <a:bodyPr/>
          <a:lstStyle/>
          <a:p>
            <a:r>
              <a:rPr lang="uk-UA" dirty="0" smtClean="0"/>
              <a:t>Яким є алгоритм діагностики та лікування </a:t>
            </a:r>
            <a:r>
              <a:rPr lang="en-US" dirty="0" smtClean="0"/>
              <a:t>CMPA</a:t>
            </a:r>
            <a:r>
              <a:rPr lang="uk-UA" dirty="0" smtClean="0"/>
              <a:t> в залежності від виду</a:t>
            </a:r>
            <a:r>
              <a:rPr lang="en-US" dirty="0" smtClean="0"/>
              <a:t> </a:t>
            </a:r>
            <a:r>
              <a:rPr lang="uk-UA" dirty="0" smtClean="0"/>
              <a:t>вигодовування?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0655" y="3084946"/>
            <a:ext cx="5739389" cy="360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89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7813"/>
            <a:ext cx="10363200" cy="987568"/>
          </a:xfrm>
        </p:spPr>
        <p:txBody>
          <a:bodyPr/>
          <a:lstStyle/>
          <a:p>
            <a:r>
              <a:rPr lang="uk-UA" b="1" dirty="0" smtClean="0"/>
              <a:t>Також ви дізнаєтесь: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11200" y="1600201"/>
            <a:ext cx="7407564" cy="4929908"/>
          </a:xfrm>
        </p:spPr>
        <p:txBody>
          <a:bodyPr/>
          <a:lstStyle/>
          <a:p>
            <a:r>
              <a:rPr lang="uk-UA" sz="2400" dirty="0" smtClean="0"/>
              <a:t>Як розрахувати </a:t>
            </a:r>
            <a:r>
              <a:rPr lang="uk-UA" sz="2400" dirty="0" err="1" smtClean="0"/>
              <a:t>інфузійну</a:t>
            </a:r>
            <a:r>
              <a:rPr lang="uk-UA" sz="2400" dirty="0" smtClean="0"/>
              <a:t> терапію і </a:t>
            </a:r>
            <a:r>
              <a:rPr lang="uk-UA" sz="2400" dirty="0" err="1" smtClean="0"/>
              <a:t>парентеральне</a:t>
            </a:r>
            <a:r>
              <a:rPr lang="uk-UA" sz="2400" dirty="0" smtClean="0"/>
              <a:t> харчування</a:t>
            </a:r>
          </a:p>
          <a:p>
            <a:endParaRPr lang="uk-UA" sz="2400" dirty="0" smtClean="0"/>
          </a:p>
          <a:p>
            <a:r>
              <a:rPr lang="uk-UA" sz="2400" dirty="0" smtClean="0"/>
              <a:t>Клінічні маски </a:t>
            </a:r>
            <a:r>
              <a:rPr lang="uk-UA" sz="2400" dirty="0" err="1" smtClean="0"/>
              <a:t>целіакії</a:t>
            </a:r>
            <a:endParaRPr lang="uk-UA" sz="2400" dirty="0" smtClean="0"/>
          </a:p>
          <a:p>
            <a:endParaRPr lang="uk-UA" sz="2400" dirty="0" smtClean="0"/>
          </a:p>
          <a:p>
            <a:r>
              <a:rPr lang="uk-UA" sz="2400" dirty="0"/>
              <a:t>Менеджмент закрепів у дітей раннього віку</a:t>
            </a:r>
          </a:p>
          <a:p>
            <a:endParaRPr lang="uk-UA" sz="2400" dirty="0" smtClean="0"/>
          </a:p>
          <a:p>
            <a:r>
              <a:rPr lang="uk-UA" sz="2400" dirty="0"/>
              <a:t>Що таке </a:t>
            </a:r>
            <a:r>
              <a:rPr lang="uk-UA" sz="2400" dirty="0" err="1"/>
              <a:t>малюкова</a:t>
            </a:r>
            <a:r>
              <a:rPr lang="uk-UA" sz="2400" dirty="0"/>
              <a:t> </a:t>
            </a:r>
            <a:r>
              <a:rPr lang="uk-UA" sz="2400" dirty="0" smtClean="0"/>
              <a:t>розеола</a:t>
            </a:r>
          </a:p>
          <a:p>
            <a:endParaRPr lang="uk-UA" sz="2400" dirty="0" smtClean="0"/>
          </a:p>
          <a:p>
            <a:r>
              <a:rPr lang="uk-UA" sz="2400" dirty="0" smtClean="0"/>
              <a:t>Період «фіолетового плачу» та малюкові </a:t>
            </a:r>
            <a:r>
              <a:rPr lang="uk-UA" sz="2400" dirty="0" err="1" smtClean="0"/>
              <a:t>кольки</a:t>
            </a:r>
            <a:endParaRPr lang="uk-UA" sz="2400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709890" y="1600201"/>
            <a:ext cx="3334328" cy="5040744"/>
          </a:xfrm>
        </p:spPr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291" y="1717966"/>
            <a:ext cx="4345709" cy="3223489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7846292" y="5052290"/>
            <a:ext cx="4197926" cy="18057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i="1" dirty="0" err="1" smtClean="0">
                <a:solidFill>
                  <a:srgbClr val="FF0000"/>
                </a:solidFill>
              </a:rPr>
              <a:t>Долучайтесь,буде</a:t>
            </a:r>
            <a:r>
              <a:rPr lang="uk-UA" sz="4000" b="1" i="1" dirty="0" smtClean="0">
                <a:solidFill>
                  <a:srgbClr val="FF0000"/>
                </a:solidFill>
              </a:rPr>
              <a:t> цікаво!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148946" y="1859393"/>
            <a:ext cx="2530763" cy="1047172"/>
          </a:xfrm>
          <a:prstGeom prst="ellipse">
            <a:avLst/>
          </a:prstGeom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bg2"/>
                </a:solidFill>
              </a:rPr>
              <a:t>Висипка? Можливо, це алергія?</a:t>
            </a:r>
            <a:endParaRPr lang="ru-RU" b="1" i="1" dirty="0">
              <a:solidFill>
                <a:schemeClr val="bg2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8562108" y="2801792"/>
            <a:ext cx="969819" cy="748145"/>
          </a:xfrm>
          <a:prstGeom prst="straightConnector1">
            <a:avLst/>
          </a:prstGeom>
          <a:ln w="38100"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9839" y="15009"/>
            <a:ext cx="3143251" cy="136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93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9" t="16444" r="10080" b="1498"/>
          <a:stretch/>
        </p:blipFill>
        <p:spPr>
          <a:xfrm>
            <a:off x="1047174" y="1893455"/>
            <a:ext cx="4697844" cy="44243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213" y="1893455"/>
            <a:ext cx="4314825" cy="4491038"/>
          </a:xfrm>
        </p:spPr>
      </p:pic>
      <p:sp>
        <p:nvSpPr>
          <p:cNvPr id="7" name="Скругленный прямоугольник 6"/>
          <p:cNvSpPr/>
          <p:nvPr/>
        </p:nvSpPr>
        <p:spPr>
          <a:xfrm>
            <a:off x="1047174" y="110836"/>
            <a:ext cx="4697844" cy="1299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When it’s your first day at the infant department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47962" y="110836"/>
            <a:ext cx="4315076" cy="1299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After completing the course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91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37E78631-B3C3-418B-A7D1-80B1CA21FDDA}" vid="{5B505C9A-6968-43A8-9964-79F2092E48B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514</TotalTime>
  <Words>373</Words>
  <Application>Microsoft Office PowerPoint</Application>
  <PresentationFormat>Широкоэкранный</PresentationFormat>
  <Paragraphs>74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Garamond</vt:lpstr>
      <vt:lpstr>Times New Roman</vt:lpstr>
      <vt:lpstr>Wingdings</vt:lpstr>
      <vt:lpstr>Тема1</vt:lpstr>
      <vt:lpstr>Вінницький національний медичний університет ім.  М. І. Пирогова кафедра педіатрії №1 зав.кафедри: д.мед.н., проф. Яблонь О.С.</vt:lpstr>
      <vt:lpstr>Мета навчальної дисципліни</vt:lpstr>
      <vt:lpstr> Хочете дізнатись більше про дітей раннього віку? </vt:lpstr>
      <vt:lpstr>Лихоманка у дітей раннього віку</vt:lpstr>
      <vt:lpstr>Синдром раптової смерті немовляти</vt:lpstr>
      <vt:lpstr>Недостатня вага у дитини (Failure to Thrive)</vt:lpstr>
      <vt:lpstr>Алергія на білок коров’ячого молока  (Cow’s Milk Protein Allergy)</vt:lpstr>
      <vt:lpstr>Також ви дізнаєтесь: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ім.  М. І. Пирогова кафедра педіатрії №1 зав.кафедри: д.мед.н., проф. Яблонь О.С.</dc:title>
  <dc:creator>Tatiana</dc:creator>
  <cp:lastModifiedBy>Админ</cp:lastModifiedBy>
  <cp:revision>34</cp:revision>
  <dcterms:created xsi:type="dcterms:W3CDTF">2020-12-24T08:08:49Z</dcterms:created>
  <dcterms:modified xsi:type="dcterms:W3CDTF">2022-05-20T08:16:43Z</dcterms:modified>
</cp:coreProperties>
</file>