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3" r:id="rId5"/>
    <p:sldId id="264" r:id="rId6"/>
    <p:sldId id="269" r:id="rId7"/>
    <p:sldId id="314" r:id="rId8"/>
    <p:sldId id="315" r:id="rId9"/>
    <p:sldId id="341" r:id="rId10"/>
    <p:sldId id="317" r:id="rId11"/>
    <p:sldId id="265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A3F0F5-E96D-4891-85B3-F92DCF926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DBDD90E-7F40-476D-B060-0DD872B5DF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2AE2DF-6A95-4001-820A-60FE00DCA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07BBA9-A842-44CF-89F7-F0FCB134D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0BBFC6-9A5E-4E85-B3DC-C1E950C9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585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79A33E-6F88-4217-8705-40E742040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3EE3A9-915F-47F4-82FE-0D3E81120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F77F2B-1713-45E8-884D-1BA7C610C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F9707A-4EB1-4E04-8C06-C78662827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0A1F30-201C-49B9-A12F-8CB5C4214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079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248526-B35D-49E6-8016-BAFC6AE25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D04274-1391-49C9-984E-25BA70F20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ABE1B1-5C25-4736-AD05-48A4DDED7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94DA9A-301D-4B41-99A3-180A0A36A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E41258-264A-4188-AF9F-66AFEF5F6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39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10AC0A-7870-42E3-B5DE-EB927218F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65D0A7-3CBB-4DC2-BF99-5D337E90D8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289C6A-316E-434F-AC8A-9B63BD5F3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08C709-6808-4550-BBF0-72AB27F37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92094E-15FD-4DF8-95C9-49D95BFC4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25D6F75-4A7F-4EC3-B1B8-B1A2C6957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51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5BE20E-61E5-4879-92A2-822FB8C4E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2E7C0B-31F6-4841-A6BC-EB45E412C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E4B022-D5F8-4454-B4D6-DDED747B8D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EC64CC1-FAF0-4743-AB4C-739526E172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103FDA6-DC81-454C-A10C-7C0767299F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40BFBEB-62FB-4C58-8234-0522CCA3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5D551D9-A692-40CA-9FE1-7D343E8B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63CEBB1-7F00-416D-9D64-2B8E6ECCC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27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F2F295-8711-4F05-81AE-5161F01AA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93FA646-074E-46A0-A3CE-D1DA83464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DBCF918-889E-45D3-9611-75FCC34FA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A24A18-A0A7-4FCB-9248-22BD6CD37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92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474D2AB-9CB1-4667-8CC0-52A3BB3A0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E666EC7-6C78-483A-806E-7812CCB91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9412D6-571A-4D22-9AF2-F1CCFDAFA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026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FFB8F2-7168-4593-86EE-855B9BFF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01F893-B78F-4603-8D73-D047474CC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B7C487-8ED9-45F1-97AA-3CC56B33A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82D06E0-3ED6-4AE8-A228-1E13BB015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8327A0-8E7D-48B0-B83E-28DA26FC7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6896CA-490E-43CF-939C-22C3FC808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396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EB910A-747F-457F-BC88-E9BC776EF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BA69C0-C55C-4E1E-AE25-EF93063FD7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54FB2E-08C5-42C1-8476-4EC9FCE33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EF5073D-B1B9-4749-AFD6-6A2F70ECD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F0AB43E-27AD-42EB-949E-F28329426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2AD811-2FE2-4A5F-BA51-45C14BCA0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96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57D21B-62FE-4594-B2AD-113C7C58D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E94CED-D25B-49CC-8BEC-FAA3348DD4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F36212-784B-41AC-93DA-8964362A8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F80326-6A02-409C-A793-2CEF5A4A0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F4C27B-6023-4240-9F34-1881CB733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009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2108540-84E4-47B4-A606-F17359A706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D81BFD-4815-4CE5-8025-CEE590B6AA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4CF66E-0F46-4AC5-9BD1-985EAF8A6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68198-44B0-44B0-9886-42C3DEAB1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BAB7BC-A0CB-426C-B210-11F4372AD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01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C5BF6B-55F9-40C6-A631-9EF695729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1096C0-E46B-49B1-942E-115502A88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5964C5-1CE8-4BA9-9DDA-1CBB971F63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A826C-8292-4A25-944B-C456EFF5E4C2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4C73C0-C0F7-4BF2-BA64-302892D84C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413396-BE52-45BE-9187-6711C8CFDA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D18EE-90BE-4D23-8EF2-47BC4AB335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16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38A30B-D0D0-45C2-A52A-4E8AAB6106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855" y="266701"/>
            <a:ext cx="9823613" cy="2878281"/>
          </a:xfrm>
        </p:spPr>
        <p:txBody>
          <a:bodyPr>
            <a:normAutofit fontScale="90000"/>
          </a:bodyPr>
          <a:lstStyle/>
          <a:p>
            <a:r>
              <a:rPr lang="uk-UA" sz="2700" dirty="0"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</a:t>
            </a:r>
            <a:br>
              <a:rPr lang="uk-UA" sz="2700" dirty="0">
                <a:latin typeface="Times New Roman" pitchFamily="18" charset="0"/>
                <a:cs typeface="Times New Roman" pitchFamily="18" charset="0"/>
              </a:rPr>
            </a:br>
            <a:r>
              <a:rPr lang="uk-UA" sz="2700" dirty="0">
                <a:latin typeface="Times New Roman" pitchFamily="18" charset="0"/>
                <a:cs typeface="Times New Roman" pitchFamily="18" charset="0"/>
              </a:rPr>
              <a:t> ім. М.І. Пирогова</a:t>
            </a:r>
            <a:br>
              <a:rPr lang="uk-UA" sz="2700" dirty="0">
                <a:latin typeface="Times New Roman" pitchFamily="18" charset="0"/>
                <a:cs typeface="Times New Roman" pitchFamily="18" charset="0"/>
              </a:rPr>
            </a:br>
            <a:r>
              <a:rPr lang="uk-UA" sz="2700" dirty="0">
                <a:latin typeface="Times New Roman" pitchFamily="18" charset="0"/>
                <a:cs typeface="Times New Roman" pitchFamily="18" charset="0"/>
              </a:rPr>
              <a:t>Кафедра педіатрії №1</a:t>
            </a:r>
            <a:br>
              <a:rPr lang="en-US" sz="2700" dirty="0">
                <a:latin typeface="Times New Roman" pitchFamily="18" charset="0"/>
                <a:cs typeface="Times New Roman" pitchFamily="18" charset="0"/>
              </a:rPr>
            </a:br>
            <a:r>
              <a:rPr lang="uk-UA" sz="2700" dirty="0">
                <a:latin typeface="Times New Roman" pitchFamily="18" charset="0"/>
                <a:cs typeface="Times New Roman" pitchFamily="18" charset="0"/>
              </a:rPr>
              <a:t>Зав. кафедри: проф. ЗВО Ольга ЯБЛОНЬ</a:t>
            </a:r>
            <a:br>
              <a:rPr lang="uk-UA" sz="3100" dirty="0">
                <a:latin typeface="Times New Roman" pitchFamily="18" charset="0"/>
                <a:cs typeface="Times New Roman" pitchFamily="18" charset="0"/>
              </a:rPr>
            </a:br>
            <a:br>
              <a:rPr lang="uk-UA" sz="6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Вибрані</a:t>
            </a: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педіатрії</a:t>
            </a: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18400F3-5CB8-4CC8-9883-B66B15A70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9763" y="4129376"/>
            <a:ext cx="9467850" cy="2046287"/>
          </a:xfrm>
        </p:spPr>
        <p:txBody>
          <a:bodyPr>
            <a:normAutofit fontScale="92500" lnSpcReduction="10000"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Вибіркова дисципліна для студентів 4 курсу </a:t>
            </a:r>
          </a:p>
          <a:p>
            <a:pPr algn="ctr">
              <a:lnSpc>
                <a:spcPct val="130000"/>
              </a:lnSpc>
              <a:tabLst>
                <a:tab pos="2969895" algn="ctr"/>
                <a:tab pos="5940425" algn="r"/>
                <a:tab pos="5940425" algn="r"/>
              </a:tabLs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алузь знань 22 «Охорона здоров’я»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tabLst>
                <a:tab pos="2969895" algn="ctr"/>
                <a:tab pos="5940425" algn="r"/>
                <a:tab pos="5940425" algn="r"/>
              </a:tabLs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пеціальність 222 «Медицина»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 228 «Педіатрія»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 225 «Медична психологія»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ÐÐ°ÑÑÐ¸Ð½ÐºÐ¸ Ð¿Ð¾ Ð·Ð°Ð¿ÑÐ¾ÑÑ ÐµÐ¼Ð±Ð»ÐµÐ¼Ð° ÐÐÐÐ£">
            <a:extLst>
              <a:ext uri="{FF2B5EF4-FFF2-40B4-BE49-F238E27FC236}">
                <a16:creationId xmlns:a16="http://schemas.microsoft.com/office/drawing/2014/main" id="{7BB6C01C-9404-47AA-8BD1-E108A2387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9850" cy="147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Стихи к Дню Независимости Украины и ко Дню флага Украины">
            <a:extLst>
              <a:ext uri="{FF2B5EF4-FFF2-40B4-BE49-F238E27FC236}">
                <a16:creationId xmlns:a16="http://schemas.microsoft.com/office/drawing/2014/main" id="{E8960B34-7359-9529-1F93-A73433873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281055"/>
            <a:ext cx="3491346" cy="257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79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58EFE2-2EF1-41B5-A380-6B0CA2505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1027401"/>
            <a:ext cx="5257800" cy="823913"/>
          </a:xfrm>
        </p:spPr>
        <p:txBody>
          <a:bodyPr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6FF7AE-F4BB-4936-9792-5A4BF5688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5100" y="1851314"/>
            <a:ext cx="6781800" cy="4351338"/>
          </a:xfrm>
        </p:spPr>
        <p:txBody>
          <a:bodyPr/>
          <a:lstStyle/>
          <a:p>
            <a:pPr marL="0" indent="0" algn="ctr">
              <a:buNone/>
            </a:pPr>
            <a:endParaRPr lang="uk-UA" sz="32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0" indent="0" algn="ctr">
              <a:buNone/>
            </a:pPr>
            <a:r>
              <a:rPr lang="uk-UA" sz="32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поглибити, удосконалити знання</a:t>
            </a:r>
          </a:p>
          <a:p>
            <a:pPr marL="0" indent="0" algn="ctr">
              <a:buNone/>
            </a:pPr>
            <a:r>
              <a:rPr lang="uk-UA" sz="32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студентів з окремих, вибраних</a:t>
            </a:r>
          </a:p>
          <a:p>
            <a:pPr marL="0" indent="0" algn="ctr">
              <a:buNone/>
            </a:pPr>
            <a:r>
              <a:rPr lang="uk-UA" sz="32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захворювань дітей різного віку,</a:t>
            </a:r>
          </a:p>
          <a:p>
            <a:pPr marL="0" indent="0" algn="ctr">
              <a:buNone/>
            </a:pPr>
            <a:r>
              <a:rPr lang="uk-UA" sz="32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методів їх діагностики, лікування та</a:t>
            </a:r>
          </a:p>
          <a:p>
            <a:pPr marL="0" indent="0" algn="ctr">
              <a:buNone/>
            </a:pPr>
            <a:r>
              <a:rPr lang="uk-UA" sz="32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профілактики </a:t>
            </a:r>
            <a:endParaRPr lang="ru-RU" sz="32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7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40BAAEF-F85F-4A98-AB2E-EABD415E7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Маєте бажання знайти відповіді на різноманітні питання, </a:t>
            </a:r>
          </a:p>
          <a:p>
            <a:pPr marL="0" indent="0" algn="ct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стосуються захворювань дітей раннього віку,</a:t>
            </a:r>
          </a:p>
          <a:p>
            <a:pPr marL="0" indent="0" algn="ct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патології дихальної, травної, сечової системи, </a:t>
            </a:r>
          </a:p>
          <a:p>
            <a:pPr marL="0" indent="0" algn="ct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алергологічних захворювань?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Цікаво про - Photos | Facebook">
            <a:extLst>
              <a:ext uri="{FF2B5EF4-FFF2-40B4-BE49-F238E27FC236}">
                <a16:creationId xmlns:a16="http://schemas.microsoft.com/office/drawing/2014/main" id="{33A9D074-7831-4849-87EB-F049C2AF0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416877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711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F625DB-560E-442A-A7B8-F1C300C39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8814" y="96044"/>
            <a:ext cx="6505575" cy="795338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Харчова алергія</a:t>
            </a:r>
            <a:endParaRPr lang="ru-RU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1A1D89-6864-4B59-8BAE-CA97719C4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3982" y="1033463"/>
            <a:ext cx="7753350" cy="4351338"/>
          </a:xfrm>
        </p:spPr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школярів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24%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алергію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дитячому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2–7%</a:t>
            </a:r>
          </a:p>
          <a:p>
            <a:pPr marL="0" indent="0" algn="ctr">
              <a:buNone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алергени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Як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діагностувати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mmon Allergies for Children - Parentcircle">
            <a:extLst>
              <a:ext uri="{FF2B5EF4-FFF2-40B4-BE49-F238E27FC236}">
                <a16:creationId xmlns:a16="http://schemas.microsoft.com/office/drawing/2014/main" id="{3BD13A08-4769-479E-AB00-BF6803E59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51" y="646860"/>
            <a:ext cx="2369399" cy="234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aaci website logo">
            <a:extLst>
              <a:ext uri="{FF2B5EF4-FFF2-40B4-BE49-F238E27FC236}">
                <a16:creationId xmlns:a16="http://schemas.microsoft.com/office/drawing/2014/main" id="{605223F8-388C-42AE-B7FE-520F5BF26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4288"/>
            <a:ext cx="13525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AB7957-D1F4-4325-8D14-F0653C16A1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34" t="23056" r="3672" b="33333"/>
          <a:stretch/>
        </p:blipFill>
        <p:spPr>
          <a:xfrm>
            <a:off x="257175" y="3867150"/>
            <a:ext cx="1141095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850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74BDB0-2D00-4D7F-BCD5-D1AC27A86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4792" y="100008"/>
            <a:ext cx="5762625" cy="74771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Протеїнурія. Гематурія.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pbs.twimg.com/media/C_ehMiEXoAEYnmm.jpg">
            <a:extLst>
              <a:ext uri="{FF2B5EF4-FFF2-40B4-BE49-F238E27FC236}">
                <a16:creationId xmlns:a16="http://schemas.microsoft.com/office/drawing/2014/main" id="{526C5C38-024F-44FF-A2D4-EADFC4BE29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8" r="20887"/>
          <a:stretch/>
        </p:blipFill>
        <p:spPr bwMode="auto">
          <a:xfrm>
            <a:off x="45940" y="1659200"/>
            <a:ext cx="423194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FB2D9E-7336-49E4-BEB3-9DBC240DC3ED}"/>
              </a:ext>
            </a:extLst>
          </p:cNvPr>
          <p:cNvSpPr txBox="1"/>
          <p:nvPr/>
        </p:nvSpPr>
        <p:spPr>
          <a:xfrm>
            <a:off x="4425100" y="1066403"/>
            <a:ext cx="5942393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2400" dirty="0">
                <a:effectLst/>
                <a:latin typeface="Times New Roman" panose="02020603050405020304" pitchFamily="18" charset="0"/>
                <a:ea typeface="Ubuntu-Regular"/>
              </a:rPr>
              <a:t>Кров у сечі або гематурія – одна з частих знахідок в пацієнтів у практиці лікарів первинної ланки. Які ж причини?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  <a:ea typeface="Ubuntu-Regular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2400" dirty="0">
                <a:latin typeface="Times New Roman" panose="02020603050405020304" pitchFamily="18" charset="0"/>
              </a:rPr>
              <a:t>Чи завжди червоний колір сечі – це гематурія?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2400" dirty="0">
                <a:latin typeface="Times New Roman" panose="02020603050405020304" pitchFamily="18" charset="0"/>
              </a:rPr>
              <a:t>Яка кількість еритроцитів свідчить про гематурію?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2400" dirty="0">
                <a:latin typeface="Times New Roman" panose="02020603050405020304" pitchFamily="18" charset="0"/>
              </a:rPr>
              <a:t>Які причини підвищеної екскреції білка в сечі?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2400" dirty="0">
                <a:latin typeface="Times New Roman" panose="02020603050405020304" pitchFamily="18" charset="0"/>
              </a:rPr>
              <a:t>Які методи кількісної оцінки білка в сечі?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uk-UA" sz="2400" dirty="0">
              <a:latin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</a:endParaRPr>
          </a:p>
          <a:p>
            <a:endParaRPr lang="ru-RU" sz="2400" dirty="0"/>
          </a:p>
        </p:txBody>
      </p:sp>
      <p:pic>
        <p:nvPicPr>
          <p:cNvPr id="7" name="Picture 2" descr="http://medfactor.com.ua/images/Belok_v_moche_-_chto_eto_znachit_Prichini-_normi-_lechenie_2.jpg">
            <a:extLst>
              <a:ext uri="{FF2B5EF4-FFF2-40B4-BE49-F238E27FC236}">
                <a16:creationId xmlns:a16="http://schemas.microsoft.com/office/drawing/2014/main" id="{0CD91F8C-3742-4F87-9083-7B0CAE6C1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" y="0"/>
            <a:ext cx="214846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гематурия - ММТ Госпиталь">
            <a:extLst>
              <a:ext uri="{FF2B5EF4-FFF2-40B4-BE49-F238E27FC236}">
                <a16:creationId xmlns:a16="http://schemas.microsoft.com/office/drawing/2014/main" id="{4C805654-E43E-8FF1-B433-3A60B3955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0671" y="5344732"/>
            <a:ext cx="2481330" cy="151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2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CCDFD-121F-C36A-4989-928A3CE41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528" y="322639"/>
            <a:ext cx="10397836" cy="854075"/>
          </a:xfrm>
        </p:spPr>
        <p:txBody>
          <a:bodyPr>
            <a:noAutofit/>
          </a:bodyPr>
          <a:lstStyle/>
          <a:p>
            <a:pPr algn="ctr"/>
            <a:r>
              <a:rPr lang="uk-UA" altLang="x-none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 особливості клінічного перебігу пієлонефриту                    у дітей раннього віку?</a:t>
            </a:r>
            <a:endParaRPr lang="x-none" sz="32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A3A5D4-536B-3A22-7EE5-C0B2FB18B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019" y="1988087"/>
            <a:ext cx="7550728" cy="4351338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Лихоманка при відсутності катаральних проявів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Поганий приріст ваги, зниження апетиту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Порушення ритму сечовиділення, неприємний запах сечі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Диспепсичні явища (нудота та блювання)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Ознаки дегідратації</a:t>
            </a:r>
          </a:p>
          <a:p>
            <a:r>
              <a:rPr lang="uk-UA" sz="2400" dirty="0" err="1">
                <a:latin typeface="Times New Roman" panose="02020603050405020304" pitchFamily="18" charset="0"/>
                <a:cs typeface="Times New Roman" pitchFamily="18" charset="0"/>
              </a:rPr>
              <a:t>Гепатолієнальний</a:t>
            </a:r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 синдром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itchFamily="18" charset="0"/>
              </a:rPr>
              <a:t>Судоми</a:t>
            </a:r>
          </a:p>
          <a:p>
            <a:endParaRPr lang="uk-UA" sz="2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1026" name="Picture 2" descr="347 Pyelonephritis Illustrations &amp; Clip Art - iStock">
            <a:extLst>
              <a:ext uri="{FF2B5EF4-FFF2-40B4-BE49-F238E27FC236}">
                <a16:creationId xmlns:a16="http://schemas.microsoft.com/office/drawing/2014/main" id="{5A92F8F0-A61D-E01D-8D6A-EBFC272D5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986" y="4686390"/>
            <a:ext cx="2452743" cy="217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Чого потребує маленька дитина? – Родина">
            <a:extLst>
              <a:ext uri="{FF2B5EF4-FFF2-40B4-BE49-F238E27FC236}">
                <a16:creationId xmlns:a16="http://schemas.microsoft.com/office/drawing/2014/main" id="{55869212-9646-8B1D-7A54-0E5DDE1C7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603" y="2104859"/>
            <a:ext cx="3367580" cy="217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481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80CE7D68-ABB9-B543-8FBC-FD53D81896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6628" y="413928"/>
            <a:ext cx="6468939" cy="669179"/>
          </a:xfrm>
          <a:solidFill>
            <a:srgbClr val="C0C0C0">
              <a:alpha val="44000"/>
            </a:srgbClr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/>
            <a:r>
              <a:rPr lang="uk-UA" altLang="x-none" sz="2800" b="1"/>
              <a:t>РИНОСИНУСИТ У ДІТЕЙ</a:t>
            </a:r>
            <a:r>
              <a:rPr lang="en-US" altLang="x-none" sz="2800" b="1"/>
              <a:t>:</a:t>
            </a:r>
            <a:endParaRPr lang="ru-RU" altLang="x-none" sz="2800" b="1" dirty="0"/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DDCF25CE-5B83-783F-0C5E-C9266C4669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0157" y="1549864"/>
            <a:ext cx="10065142" cy="546972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x-none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запалення</a:t>
            </a:r>
            <a:r>
              <a:rPr lang="ru-RU" altLang="x-none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носа та </a:t>
            </a:r>
            <a:r>
              <a:rPr lang="ru-RU" altLang="x-none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навколоносових</a:t>
            </a:r>
            <a:r>
              <a:rPr lang="ru-RU" altLang="x-none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пазух,</a:t>
            </a:r>
            <a:r>
              <a:rPr lang="en-US" altLang="x-none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характеризується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симптомами, одним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закладеність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носа /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обструкція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застійні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носа (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спереду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ззаду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носоглотки):</a:t>
            </a:r>
            <a:endParaRPr lang="en-US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±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 у ділянці обличчя;</a:t>
            </a:r>
            <a:endParaRPr lang="ru-RU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±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кашель,</a:t>
            </a:r>
            <a:endParaRPr lang="en-US" altLang="x-none" sz="20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також </a:t>
            </a:r>
            <a:r>
              <a:rPr lang="uk-UA" altLang="x-none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 ознаки:</a:t>
            </a:r>
            <a:endParaRPr lang="en-US" altLang="x-none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назальних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поліпів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та/</a:t>
            </a:r>
            <a:r>
              <a:rPr lang="ru-RU" altLang="x-none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endParaRPr lang="ru-RU" altLang="x-none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слизово-гнійні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чином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середньої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носового ходу </a:t>
            </a:r>
            <a:r>
              <a:rPr lang="ru-RU" altLang="x-none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та/</a:t>
            </a:r>
            <a:r>
              <a:rPr lang="ru-RU" altLang="x-none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	</a:t>
            </a:r>
            <a:endParaRPr lang="ru-RU" altLang="x-none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набряк/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обструкція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слизом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чином у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частині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носового ходу </a:t>
            </a:r>
            <a:r>
              <a:rPr lang="ru-RU" altLang="x-none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та/</a:t>
            </a:r>
            <a:r>
              <a:rPr lang="ru-RU" altLang="x-none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endParaRPr lang="en-US" altLang="x-none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endParaRPr lang="en-US" altLang="x-none" sz="2000" b="1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uk-UA" altLang="x-none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зміни на КТ: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слизовій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оболонці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остіомеатального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комплексу та/</a:t>
            </a:r>
            <a:r>
              <a:rPr lang="ru-RU" altLang="x-none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пазух</a:t>
            </a:r>
            <a:endParaRPr lang="en-US" alt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x-none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x-none" sz="1600" dirty="0"/>
          </a:p>
        </p:txBody>
      </p:sp>
      <p:pic>
        <p:nvPicPr>
          <p:cNvPr id="69636" name="Picture 4">
            <a:extLst>
              <a:ext uri="{FF2B5EF4-FFF2-40B4-BE49-F238E27FC236}">
                <a16:creationId xmlns:a16="http://schemas.microsoft.com/office/drawing/2014/main" id="{ADFE5010-FD07-8B3D-7D57-921DB94B2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71222" cy="130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40651E-43B4-1DA4-3CE8-FAE1BC234C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10"/>
          <a:stretch>
            <a:fillRect/>
          </a:stretch>
        </p:blipFill>
        <p:spPr bwMode="auto">
          <a:xfrm>
            <a:off x="10206735" y="996365"/>
            <a:ext cx="1985263" cy="183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A699700E-6FFE-3754-745F-0751C6C8E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297" y="3837090"/>
            <a:ext cx="1766701" cy="21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3A796E-2B28-CCAA-BFEF-E5F27DAB0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5175" y="528981"/>
            <a:ext cx="10515600" cy="652306"/>
          </a:xfrm>
        </p:spPr>
        <p:txBody>
          <a:bodyPr>
            <a:noAutofit/>
          </a:bodyPr>
          <a:lstStyle/>
          <a:p>
            <a:pPr algn="ctr"/>
            <a:r>
              <a:rPr lang="uk-UA" altLang="x-none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</a:t>
            </a:r>
            <a:r>
              <a:rPr lang="ru-RU" altLang="x-none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altLang="x-none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x-none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оцінка</a:t>
            </a:r>
            <a:r>
              <a:rPr lang="ru-RU" altLang="x-none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altLang="x-none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altLang="x-none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x-none" sz="32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лихоманкою</a:t>
            </a:r>
            <a:r>
              <a:rPr lang="uk-UA" altLang="x-none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uk-UA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x-none" sz="32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C1D25F-973E-605F-1686-ECF4CBADC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673" y="2126290"/>
            <a:ext cx="7938326" cy="4351338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бліда/плямиста/попеляста/синя шкіра чи губи/язик</a:t>
            </a:r>
          </a:p>
          <a:p>
            <a:r>
              <a:rPr lang="uk-UA" dirty="0"/>
              <a:t>відсутність відповіді на соціальну взаємодію</a:t>
            </a:r>
          </a:p>
          <a:p>
            <a:r>
              <a:rPr lang="uk-UA" dirty="0"/>
              <a:t>пацієнт має хворобливий вигляд</a:t>
            </a:r>
          </a:p>
          <a:p>
            <a:r>
              <a:rPr lang="uk-UA" dirty="0"/>
              <a:t>не прокидається або збуджений і не засинає</a:t>
            </a:r>
          </a:p>
          <a:p>
            <a:r>
              <a:rPr lang="uk-UA" dirty="0"/>
              <a:t>слабкий, високий або безперервний крик</a:t>
            </a:r>
          </a:p>
          <a:p>
            <a:r>
              <a:rPr lang="uk-UA" dirty="0"/>
              <a:t>хрипіння/клекотіння при диханні</a:t>
            </a:r>
          </a:p>
          <a:p>
            <a:r>
              <a:rPr lang="uk-UA" dirty="0"/>
              <a:t>частота дихання більше 60 вдихів на хвилину</a:t>
            </a:r>
          </a:p>
          <a:p>
            <a:r>
              <a:rPr lang="uk-UA" dirty="0"/>
              <a:t>помірне або важке втягування грудної клітки</a:t>
            </a:r>
          </a:p>
          <a:p>
            <a:r>
              <a:rPr lang="uk-UA" dirty="0"/>
              <a:t>знижений тургор шкіри</a:t>
            </a:r>
          </a:p>
          <a:p>
            <a:r>
              <a:rPr lang="uk-UA" dirty="0"/>
              <a:t>випинання тім’ячка</a:t>
            </a:r>
            <a:endParaRPr lang="x-non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EDB520-F4B8-877E-AEF4-56939D2C57D7}"/>
              </a:ext>
            </a:extLst>
          </p:cNvPr>
          <p:cNvSpPr txBox="1"/>
          <p:nvPr/>
        </p:nvSpPr>
        <p:spPr>
          <a:xfrm>
            <a:off x="3522998" y="1181287"/>
            <a:ext cx="813086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</a:rPr>
              <a:t>Високий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ризик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щодо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важких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err="1">
                <a:solidFill>
                  <a:srgbClr val="C00000"/>
                </a:solidFill>
              </a:rPr>
              <a:t>захворювань</a:t>
            </a:r>
            <a:r>
              <a:rPr lang="ru-RU" sz="3200" b="1" dirty="0">
                <a:solidFill>
                  <a:srgbClr val="C00000"/>
                </a:solidFill>
              </a:rPr>
              <a:t>:</a:t>
            </a:r>
            <a:endParaRPr lang="x-none" sz="3200" b="1" dirty="0">
              <a:solidFill>
                <a:srgbClr val="C00000"/>
              </a:solidFill>
            </a:endParaRPr>
          </a:p>
        </p:txBody>
      </p:sp>
      <p:pic>
        <p:nvPicPr>
          <p:cNvPr id="6" name="Picture 2" descr="Краніосиностоз: що це таке, як виявити і лікувати захворювання у малюків? -  Світ Здоров'я">
            <a:extLst>
              <a:ext uri="{FF2B5EF4-FFF2-40B4-BE49-F238E27FC236}">
                <a16:creationId xmlns:a16="http://schemas.microsoft.com/office/drawing/2014/main" id="{C28C7F08-B587-9E83-082D-91127B713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306" y="5460642"/>
            <a:ext cx="2442693" cy="130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http://fb.ru/misc/i/gallery/11596/252187.jpg">
            <a:extLst>
              <a:ext uri="{FF2B5EF4-FFF2-40B4-BE49-F238E27FC236}">
                <a16:creationId xmlns:a16="http://schemas.microsoft.com/office/drawing/2014/main" id="{42162EEA-78E6-8B7E-9768-041DA1FB1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58" y="2660862"/>
            <a:ext cx="3580327" cy="220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334E7DCF-A59F-6CAF-0EB7-AE9844C1E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3674" y="-78432"/>
            <a:ext cx="64" cy="4616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x-none" altLang="x-none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x-none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1" name="Picture 5" descr="До уваги учасників дорожнього руху! Світлофор на перехресті вулиць  Ковжуна-Дзвонарська-Шептицького-площа Героїв знову не працюватиме |  Калуська Міська Рада">
            <a:extLst>
              <a:ext uri="{FF2B5EF4-FFF2-40B4-BE49-F238E27FC236}">
                <a16:creationId xmlns:a16="http://schemas.microsoft.com/office/drawing/2014/main" id="{D3FD707B-FCDB-1BCF-C7C5-51E7B3E2E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1" y="855134"/>
            <a:ext cx="1213386" cy="129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295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140107" y="548119"/>
            <a:ext cx="7772400" cy="7683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children</a:t>
            </a:r>
            <a:br>
              <a:rPr lang="en-US" sz="4400" b="1" dirty="0">
                <a:solidFill>
                  <a:schemeClr val="bg1"/>
                </a:solidFill>
              </a:rPr>
            </a:b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dirty="0"/>
          </a:p>
          <a:p>
            <a:pPr eaLnBrk="1" hangingPunct="1"/>
            <a:endParaRPr lang="uk-UA" dirty="0"/>
          </a:p>
          <a:p>
            <a:pPr eaLnBrk="1" hangingPunct="1"/>
            <a:endParaRPr lang="uk-UA" dirty="0"/>
          </a:p>
          <a:p>
            <a:pPr eaLnBrk="1" hangingPunct="1"/>
            <a:endParaRPr lang="uk-UA" dirty="0"/>
          </a:p>
          <a:p>
            <a:pPr eaLnBrk="1" hangingPunct="1"/>
            <a:endParaRPr lang="en-US" dirty="0"/>
          </a:p>
          <a:p>
            <a:pPr eaLnBrk="1" hangingPunct="1"/>
            <a:endParaRPr lang="en-US" dirty="0"/>
          </a:p>
          <a:p>
            <a:pPr marL="0" indent="0" eaLnBrk="1" hangingPunct="1">
              <a:buNone/>
            </a:pPr>
            <a:endParaRPr lang="en-US" dirty="0"/>
          </a:p>
          <a:p>
            <a:pPr eaLnBrk="1" hangingPunct="1"/>
            <a:endParaRPr lang="uk-UA" dirty="0"/>
          </a:p>
          <a:p>
            <a:pPr eaLnBrk="1" hangingPunct="1"/>
            <a:endParaRPr lang="uk-UA" dirty="0"/>
          </a:p>
          <a:p>
            <a:pPr eaLnBrk="1" hangingPunct="1"/>
            <a:endParaRPr lang="uk-UA" dirty="0"/>
          </a:p>
          <a:p>
            <a:pPr algn="r" eaLnBrk="1" hangingPunct="1"/>
            <a:endParaRPr lang="uk-UA" sz="1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1718" y="3670782"/>
            <a:ext cx="6669177" cy="18232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Які критерії недостатнього </a:t>
            </a:r>
            <a:br>
              <a:rPr lang="uk-UA" sz="2800" b="1" dirty="0">
                <a:solidFill>
                  <a:schemeClr val="bg1"/>
                </a:solidFill>
                <a:latin typeface="Garamond" panose="02020404030301010803" pitchFamily="18" charset="0"/>
              </a:rPr>
            </a:br>
            <a:r>
              <a:rPr lang="uk-UA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зростання (</a:t>
            </a:r>
            <a:r>
              <a:rPr lang="en-US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FTT</a:t>
            </a:r>
            <a:r>
              <a:rPr lang="uk-UA" sz="2800" b="1" dirty="0">
                <a:solidFill>
                  <a:schemeClr val="bg1"/>
                </a:solidFill>
                <a:latin typeface="Garamond" panose="02020404030301010803" pitchFamily="18" charset="0"/>
              </a:rPr>
              <a:t>)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3">
            <a:extLst>
              <a:ext uri="{FF2B5EF4-FFF2-40B4-BE49-F238E27FC236}">
                <a16:creationId xmlns:a16="http://schemas.microsoft.com/office/drawing/2014/main" id="{3D6A2F3D-981B-1D81-B42C-32C49CB22169}"/>
              </a:ext>
            </a:extLst>
          </p:cNvPr>
          <p:cNvSpPr/>
          <p:nvPr/>
        </p:nvSpPr>
        <p:spPr>
          <a:xfrm>
            <a:off x="727292" y="1156461"/>
            <a:ext cx="9781682" cy="19313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Failure to Thrive</a:t>
            </a:r>
            <a:r>
              <a:rPr lang="uk-UA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 (</a:t>
            </a:r>
            <a:r>
              <a:rPr lang="en-US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FTT) </a:t>
            </a:r>
            <a:r>
              <a:rPr lang="en-US" sz="2400" dirty="0">
                <a:solidFill>
                  <a:schemeClr val="bg1"/>
                </a:solidFill>
                <a:latin typeface="Garamond" panose="02020404030301010803" pitchFamily="18" charset="0"/>
              </a:rPr>
              <a:t>– </a:t>
            </a:r>
            <a:r>
              <a:rPr lang="uk-UA" sz="2400" dirty="0">
                <a:solidFill>
                  <a:schemeClr val="bg1"/>
                </a:solidFill>
                <a:latin typeface="Garamond" panose="02020404030301010803" pitchFamily="18" charset="0"/>
              </a:rPr>
              <a:t>«відмова від зростання, процвітання»</a:t>
            </a:r>
            <a:r>
              <a:rPr lang="en-US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англомовний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термін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що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означає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ряд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ситуацій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, при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яких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дитина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має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дуже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мізерні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прибавки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маси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тіла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, а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іноді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-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ще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й росту та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формування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нервово-психічних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Garamond" panose="02020404030301010803" pitchFamily="18" charset="0"/>
              </a:rPr>
              <a:t>навичок</a:t>
            </a:r>
            <a:r>
              <a:rPr lang="ru-RU" sz="2400" dirty="0">
                <a:solidFill>
                  <a:schemeClr val="bg1"/>
                </a:solidFill>
                <a:latin typeface="Garamond" panose="02020404030301010803" pitchFamily="18" charset="0"/>
              </a:rPr>
              <a:t>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BC024A-49FA-38A5-DB83-11E3724F87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37" b="23969"/>
          <a:stretch/>
        </p:blipFill>
        <p:spPr>
          <a:xfrm>
            <a:off x="7799388" y="4106804"/>
            <a:ext cx="4392612" cy="275119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B01160-E209-892D-94A3-DB5E3341F540}"/>
              </a:ext>
            </a:extLst>
          </p:cNvPr>
          <p:cNvSpPr txBox="1"/>
          <p:nvPr/>
        </p:nvSpPr>
        <p:spPr>
          <a:xfrm>
            <a:off x="8478982" y="3737472"/>
            <a:ext cx="61514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35051E"/>
                </a:solidFill>
                <a:latin typeface="Garamond" panose="02020404030301010803" pitchFamily="18" charset="0"/>
              </a:rPr>
              <a:t>WHO Child Growth </a:t>
            </a:r>
            <a:r>
              <a:rPr lang="en-US" sz="1800" b="1" dirty="0" err="1">
                <a:solidFill>
                  <a:srgbClr val="35051E"/>
                </a:solidFill>
                <a:latin typeface="Garamond" panose="02020404030301010803" pitchFamily="18" charset="0"/>
              </a:rPr>
              <a:t>Standarts</a:t>
            </a:r>
            <a:endParaRPr lang="en-US" sz="1800" b="1" dirty="0">
              <a:solidFill>
                <a:srgbClr val="35051E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138D37-6791-FC67-C260-2A32C6ADF86C}"/>
              </a:ext>
            </a:extLst>
          </p:cNvPr>
          <p:cNvSpPr txBox="1"/>
          <p:nvPr/>
        </p:nvSpPr>
        <p:spPr>
          <a:xfrm>
            <a:off x="140106" y="178787"/>
            <a:ext cx="101038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35051E"/>
                </a:solidFill>
                <a:latin typeface="Garamond" panose="02020404030301010803" pitchFamily="18" charset="0"/>
              </a:rPr>
              <a:t>Недостатня вага у дітей раннього віку</a:t>
            </a:r>
            <a:endParaRPr lang="x-none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56876A-9F5D-9567-0C59-464EDE7F8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17808" y="-360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i="0" u="none" strike="noStrike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Особливості</a:t>
            </a:r>
            <a:r>
              <a:rPr lang="ru-RU" sz="3600" b="1" i="0" u="none" strike="noStrike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3600" b="1" i="0" u="none" strike="noStrike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інфузійної</a:t>
            </a:r>
            <a:r>
              <a:rPr lang="ru-RU" sz="3600" b="1" i="0" u="none" strike="noStrike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3600" b="1" i="0" u="none" strike="noStrike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терапії</a:t>
            </a:r>
            <a:r>
              <a:rPr lang="ru-RU" sz="3600" b="1" i="0" u="none" strike="noStrike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 у </a:t>
            </a:r>
            <a:r>
              <a:rPr lang="ru-RU" sz="3600" b="1" i="0" u="none" strike="noStrike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дітей</a:t>
            </a:r>
            <a:endParaRPr lang="x-none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564243-7B67-AF43-F3A8-A42C6BD36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3401" y="1414808"/>
            <a:ext cx="5984816" cy="5317897"/>
          </a:xfrm>
        </p:spPr>
        <p:txBody>
          <a:bodyPr>
            <a:normAutofit lnSpcReduction="10000"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в/в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рідинної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лікарні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інфузійної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об’єму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інфузійної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Визначення кількості електролітів</a:t>
            </a:r>
          </a:p>
          <a:p>
            <a:endParaRPr lang="en-US" sz="240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Розчини для </a:t>
            </a:r>
            <a:r>
              <a:rPr lang="uk-UA" sz="240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інфузійної</a:t>
            </a:r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терапії</a:t>
            </a:r>
          </a:p>
          <a:p>
            <a:pPr marL="0" indent="0">
              <a:buNone/>
            </a:pPr>
            <a:endParaRPr lang="en-US" sz="240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Моніторинг</a:t>
            </a:r>
            <a:r>
              <a:rPr lang="en-US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та ускладнення </a:t>
            </a:r>
            <a:r>
              <a:rPr lang="uk-UA" sz="240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інфузійної</a:t>
            </a:r>
            <a:r>
              <a:rPr lang="uk-UA" sz="24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терапії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x-none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x-none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x-none" dirty="0"/>
          </a:p>
        </p:txBody>
      </p:sp>
      <p:pic>
        <p:nvPicPr>
          <p:cNvPr id="6146" name="Picture 2" descr="Інфузійна терапія">
            <a:extLst>
              <a:ext uri="{FF2B5EF4-FFF2-40B4-BE49-F238E27FC236}">
                <a16:creationId xmlns:a16="http://schemas.microsoft.com/office/drawing/2014/main" id="{1B3B499A-BFD4-EE5A-E417-4B1432772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792" y="0"/>
            <a:ext cx="2494208" cy="163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Сергій Дубров Національний медичний університет імені О.О. Богомольц">
            <a:extLst>
              <a:ext uri="{FF2B5EF4-FFF2-40B4-BE49-F238E27FC236}">
                <a16:creationId xmlns:a16="http://schemas.microsoft.com/office/drawing/2014/main" id="{AE2A8EFA-C01F-E049-0594-E592F9A3C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217" y="4919730"/>
            <a:ext cx="2863783" cy="193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Инфузионные насосы: шприцевые, волюметрические, двухшприцевые">
            <a:extLst>
              <a:ext uri="{FF2B5EF4-FFF2-40B4-BE49-F238E27FC236}">
                <a16:creationId xmlns:a16="http://schemas.microsoft.com/office/drawing/2014/main" id="{5C4B9D9A-09CE-EBF4-47B5-61EB11C71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83" y="2024780"/>
            <a:ext cx="2928432" cy="189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228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718EF4-8520-4BDF-B26A-AE14F9A5E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1850" y="209550"/>
            <a:ext cx="4238625" cy="6143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 у дітей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93BA66-D576-40B4-948F-7EA17B08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974" y="1557336"/>
            <a:ext cx="7096125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симптом чи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мультифакторіальний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симптомокомплекс?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частіше: функціональні чи органічні причини закрепу?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симптоми закрепів?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допомогти?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dirty="0"/>
          </a:p>
        </p:txBody>
      </p:sp>
      <p:pic>
        <p:nvPicPr>
          <p:cNvPr id="2050" name="Picture 2" descr="Constipation in Children December 2016 |authorSTREAM">
            <a:extLst>
              <a:ext uri="{FF2B5EF4-FFF2-40B4-BE49-F238E27FC236}">
                <a16:creationId xmlns:a16="http://schemas.microsoft.com/office/drawing/2014/main" id="{8FBB31B9-B347-4CC5-9AC1-94DE0DD3C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94" r="54883"/>
          <a:stretch/>
        </p:blipFill>
        <p:spPr bwMode="auto">
          <a:xfrm>
            <a:off x="514350" y="342899"/>
            <a:ext cx="220027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CB0580-6A33-4588-AEBB-353D3EE62C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610" t="24444" r="36562" b="17639"/>
          <a:stretch/>
        </p:blipFill>
        <p:spPr>
          <a:xfrm>
            <a:off x="785434" y="3222624"/>
            <a:ext cx="237686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1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CC091FC-A83F-4884-8FAF-5120745291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2525" y="1684338"/>
            <a:ext cx="9886950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Обирай курс 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«Вибрані питання педіатрії»!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CD2CCE-3966-3A36-DCE0-815A2BF1C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718" y="3570667"/>
            <a:ext cx="2704563" cy="283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636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1303</TotalTime>
  <Words>576</Words>
  <Application>Microsoft Office PowerPoint</Application>
  <PresentationFormat>Широкоэкранный</PresentationFormat>
  <Paragraphs>105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Garamond</vt:lpstr>
      <vt:lpstr>Times New Roman</vt:lpstr>
      <vt:lpstr>Wingdings</vt:lpstr>
      <vt:lpstr>Тема Office</vt:lpstr>
      <vt:lpstr>Вінницький національний медичний університет  ім. М.І. Пирогова Кафедра педіатрії №1 Зав. кафедри: проф. ЗВО Ольга ЯБЛОНЬ  «Вибрані питання педіатрії»</vt:lpstr>
      <vt:lpstr>Мета:</vt:lpstr>
      <vt:lpstr>Презентация PowerPoint</vt:lpstr>
      <vt:lpstr>Харчова алергія</vt:lpstr>
      <vt:lpstr>Протеїнурія. Гематурія.</vt:lpstr>
      <vt:lpstr>Які особливості клінічного перебігу пієлонефриту                    у дітей раннього віку?</vt:lpstr>
      <vt:lpstr>РИНОСИНУСИТ У ДІТЕЙ:</vt:lpstr>
      <vt:lpstr>Яка клінічна оцінка стану дітей з лихоманкою? </vt:lpstr>
      <vt:lpstr>children </vt:lpstr>
      <vt:lpstr>Особливості інфузійної терапії у дітей</vt:lpstr>
      <vt:lpstr>Закрепи у дітей</vt:lpstr>
      <vt:lpstr>Обирай курс  «Вибрані питання педіатрії»!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Вибрані питання педіатрії</dc:title>
  <dc:creator>User</dc:creator>
  <cp:lastModifiedBy>HP</cp:lastModifiedBy>
  <cp:revision>69</cp:revision>
  <dcterms:created xsi:type="dcterms:W3CDTF">2020-12-16T11:25:00Z</dcterms:created>
  <dcterms:modified xsi:type="dcterms:W3CDTF">2022-05-15T10:15:24Z</dcterms:modified>
</cp:coreProperties>
</file>