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5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453"/>
  </p:normalViewPr>
  <p:slideViewPr>
    <p:cSldViewPr snapToGrid="0" snapToObjects="1">
      <p:cViewPr varScale="1">
        <p:scale>
          <a:sx n="107" d="100"/>
          <a:sy n="107" d="100"/>
        </p:scale>
        <p:origin x="73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0676182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766858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9857684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0397419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6642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89350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80508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67503" cy="320040"/>
          </a:xfrm>
        </p:spPr>
        <p:txBody>
          <a:bodyPr/>
          <a:lstStyle>
            <a:lvl1pPr>
              <a:defRPr>
                <a:solidFill>
                  <a:srgbClr val="FFFFFF">
                    <a:alpha val="69804"/>
                  </a:srgbClr>
                </a:solidFill>
              </a:defRPr>
            </a:lvl1pPr>
          </a:lstStyle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076318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9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8523" y="6236208"/>
            <a:ext cx="5103729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968516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679195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590787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26F78095-F8FA-FE43-98C4-D0B555DF67F1}" type="datetimeFigureOut">
              <a:rPr lang="ru-UA" smtClean="0"/>
              <a:t>21.12.2020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68D056E1-E18D-C94F-9A64-DB63C25E934D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044036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9" r:id="rId1"/>
    <p:sldLayoutId id="2147483860" r:id="rId2"/>
    <p:sldLayoutId id="2147483861" r:id="rId3"/>
    <p:sldLayoutId id="2147483862" r:id="rId4"/>
    <p:sldLayoutId id="2147483863" r:id="rId5"/>
    <p:sldLayoutId id="2147483864" r:id="rId6"/>
    <p:sldLayoutId id="2147483865" r:id="rId7"/>
    <p:sldLayoutId id="2147483866" r:id="rId8"/>
    <p:sldLayoutId id="2147483867" r:id="rId9"/>
    <p:sldLayoutId id="2147483868" r:id="rId10"/>
    <p:sldLayoutId id="2147483869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ru.inf.ua/publications/BULL_21/index.htm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E376FB-6C93-D040-939F-7DD72F1CB0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98579" y="3563026"/>
            <a:ext cx="9144000" cy="2387600"/>
          </a:xfrm>
        </p:spPr>
        <p:txBody>
          <a:bodyPr>
            <a:normAutofit/>
          </a:bodyPr>
          <a:lstStyle/>
          <a:p>
            <a:r>
              <a:rPr lang="ru-UA" sz="6000" dirty="0"/>
              <a:t>Клінічна маммологія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095C3D0-E6AA-C245-BF1E-5D1DB3C504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98579" y="2091648"/>
            <a:ext cx="9144000" cy="1337352"/>
          </a:xfrm>
        </p:spPr>
        <p:txBody>
          <a:bodyPr>
            <a:noAutofit/>
          </a:bodyPr>
          <a:lstStyle/>
          <a:p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Елективний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курс з акушерства та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гінекології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UA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99A98E-2B0D-9840-BE71-68C2463AD82F}"/>
              </a:ext>
            </a:extLst>
          </p:cNvPr>
          <p:cNvSpPr txBox="1"/>
          <p:nvPr/>
        </p:nvSpPr>
        <p:spPr>
          <a:xfrm>
            <a:off x="2390609" y="107155"/>
            <a:ext cx="9284786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МОЗ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b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Вінницький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національний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медичний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університет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М.І. Пирогова</a:t>
            </a:r>
          </a:p>
          <a:p>
            <a:pPr algn="ctr"/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акушерства і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гінекології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№2</a:t>
            </a:r>
          </a:p>
          <a:p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Завідувач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кафедри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професор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доктор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медичних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наук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Булавенко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Ольга </a:t>
            </a:r>
            <a:r>
              <a:rPr lang="ru-RU" sz="20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Василівна</a:t>
            </a:r>
            <a:br>
              <a:rPr lang="ru-RU" dirty="0"/>
            </a:br>
            <a:endParaRPr lang="ru-UA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9137526-B947-834B-9813-1F6AF6848D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27590" y="-14169"/>
            <a:ext cx="1187811" cy="184308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624319B-29B2-9043-879D-6E3A0E8D8B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788" y="907374"/>
            <a:ext cx="1257300" cy="1270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9FBBD92-CBA9-CB46-B7E3-AC494873A930}"/>
              </a:ext>
            </a:extLst>
          </p:cNvPr>
          <p:cNvSpPr txBox="1"/>
          <p:nvPr/>
        </p:nvSpPr>
        <p:spPr>
          <a:xfrm>
            <a:off x="721495" y="6084652"/>
            <a:ext cx="1046876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Курс 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рекомендований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для 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студентів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курсу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медичного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факультету  №1, 2.</a:t>
            </a:r>
            <a:b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UA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528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FFE098-7883-DC40-AE29-C7466CC9F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891" y="365125"/>
            <a:ext cx="10972800" cy="6035675"/>
          </a:xfrm>
        </p:spPr>
        <p:txBody>
          <a:bodyPr>
            <a:normAutofit fontScale="90000"/>
          </a:bodyPr>
          <a:lstStyle/>
          <a:p>
            <a:pPr algn="l"/>
            <a:br>
              <a:rPr lang="ru-RU" sz="2700" dirty="0"/>
            </a:br>
            <a:br>
              <a:rPr lang="ru-RU" sz="2700" dirty="0"/>
            </a:br>
            <a:br>
              <a:rPr lang="ru-RU" sz="2700" dirty="0"/>
            </a:br>
            <a:br>
              <a:rPr lang="ru-RU" sz="2700" dirty="0"/>
            </a:b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Актуальність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Рак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молочної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залози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найпоширеніше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онкологічне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жінок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Щороку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понад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півмільйона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жінок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всьому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світі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помирає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через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цю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недугу.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Однак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хворіють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рак грудей і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чоловіки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За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даними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Національного канцер-реєстру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2018 року в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Україні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зареєстровано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15 017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випадків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раку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молочної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залози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(14 872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жінки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145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чоловіків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а 5 726 людей померли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внаслідок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цієї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недуги (5 679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жінок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47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чоловіків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— без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урахування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даних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Донецької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Луганської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областей, АР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Крим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м. Севастополь.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Тобто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кожні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нових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випадків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Україні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реєструють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смерті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нього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Заходи,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профілактують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дане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сприяють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виявленню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ранніх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стадіях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шляхом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зниження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смертності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жінок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Мета: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висвітлити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раку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молочної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залози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терміни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сформувати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методику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самообстеження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жінки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37267905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8DE8920-2F2D-3A4E-8B4C-803F1A064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5883" y="315885"/>
            <a:ext cx="11604567" cy="6234544"/>
          </a:xfrm>
        </p:spPr>
        <p:txBody>
          <a:bodyPr>
            <a:normAutofit fontScale="90000"/>
          </a:bodyPr>
          <a:lstStyle/>
          <a:p>
            <a:br>
              <a:rPr lang="ru-RU" sz="2200" b="1" dirty="0"/>
            </a:br>
            <a:br>
              <a:rPr lang="ru-RU" sz="2200" b="1" dirty="0"/>
            </a:br>
            <a:br>
              <a:rPr lang="ru-RU" sz="2200" b="1" dirty="0"/>
            </a:br>
            <a:br>
              <a:rPr lang="ru-RU" sz="2200" b="1" dirty="0"/>
            </a:br>
            <a:br>
              <a:rPr lang="ru-RU" sz="2200" b="1" dirty="0"/>
            </a:b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Коротка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анотація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курсу</a:t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Рекомендований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елективний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курс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передбачає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викладання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сучасних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поглядів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раку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молочної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залози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урахуванням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клінічного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досвіду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акушерства і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гінекології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№2. буде сформована методика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самодіагностики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раку у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жінки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 а 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терміни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додаткових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інструментальних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досліджень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 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профілактики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онкогінекологічних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Викладання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клінічних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рекомендацій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  буде проведено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згідно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існуючим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міжнародним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вітчизняним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протоколам і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критеріям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доказової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1860846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9E437A-EC9B-584B-BDC7-01D182D105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323424"/>
            <a:ext cx="7729728" cy="1188720"/>
          </a:xfrm>
        </p:spPr>
        <p:txBody>
          <a:bodyPr>
            <a:normAutofit fontScale="90000"/>
          </a:bodyPr>
          <a:lstStyle/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Симптоми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дають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підстави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запідозрити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рак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грудної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залози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53FD807-78AB-254C-B6EB-4FC037A659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3890" y="1680223"/>
            <a:ext cx="4543923" cy="4463401"/>
          </a:xfrm>
        </p:spPr>
        <p:txBody>
          <a:bodyPr/>
          <a:lstStyle/>
          <a:p>
            <a:pPr fontAlgn="base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прозорі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кров’янисті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виділення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грудей;</a:t>
            </a:r>
          </a:p>
          <a:p>
            <a:pPr fontAlgn="base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втягнення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соска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зв’язку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проростанням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пухлини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шкіру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fontAlgn="base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кольору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шкіри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грудей (набряк,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збільшення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зменшення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розмірів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fontAlgn="base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ущільнення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новоутворення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молочних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залозах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fontAlgn="base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ерозії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кірочки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лусочки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виразки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соска,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ареоли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fontAlgn="base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збільшення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пахвових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надключичних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лімфовузлів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UA" dirty="0"/>
          </a:p>
        </p:txBody>
      </p:sp>
      <p:pic>
        <p:nvPicPr>
          <p:cNvPr id="5" name="Рисунок 4" descr="Изображение выглядит как текст, внутренний, прилавок, фрукт&#10;&#10;Автоматически созданное описание">
            <a:extLst>
              <a:ext uri="{FF2B5EF4-FFF2-40B4-BE49-F238E27FC236}">
                <a16:creationId xmlns:a16="http://schemas.microsoft.com/office/drawing/2014/main" id="{46B32483-0A60-084A-8198-50528C00EF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6919" y="2108848"/>
            <a:ext cx="6447948" cy="3248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6468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9">
            <a:extLst>
              <a:ext uri="{FF2B5EF4-FFF2-40B4-BE49-F238E27FC236}">
                <a16:creationId xmlns:a16="http://schemas.microsoft.com/office/drawing/2014/main" id="{D7016AC9-4840-42F3-B4C2-0298CD0F9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75405" y="950977"/>
            <a:ext cx="9041190" cy="4956047"/>
          </a:xfrm>
          <a:prstGeom prst="rect">
            <a:avLst/>
          </a:prstGeom>
          <a:solidFill>
            <a:srgbClr val="FFFFFF"/>
          </a:solidFill>
          <a:ln w="31750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2A38F24-7665-C24F-9CC0-45A039334E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2517" y="1271016"/>
            <a:ext cx="5122811" cy="4315968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E865FF8A-8166-4DBE-B090-4645372535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2380" y="624518"/>
            <a:ext cx="2157984" cy="2157984"/>
          </a:xfrm>
          <a:prstGeom prst="ellipse">
            <a:avLst/>
          </a:prstGeom>
          <a:solidFill>
            <a:srgbClr val="404040"/>
          </a:solid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F5114D-24C6-F743-BD4C-C77E435F2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755" y="789110"/>
            <a:ext cx="3193313" cy="1828800"/>
          </a:xfrm>
          <a:prstGeom prst="ellipse">
            <a:avLst/>
          </a:prstGeom>
          <a:noFill/>
          <a:ln>
            <a:solidFill>
              <a:srgbClr val="FFFFFF"/>
            </a:solidFill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z="11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</a:t>
            </a:r>
            <a:r>
              <a:rPr lang="en-US" sz="11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самодіагностики</a:t>
            </a:r>
            <a:r>
              <a:rPr lang="en-US" sz="11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раку</a:t>
            </a:r>
            <a:r>
              <a:rPr lang="en-US" sz="11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грудної</a:t>
            </a:r>
            <a:r>
              <a:rPr lang="en-US" sz="11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залози</a:t>
            </a:r>
            <a:endParaRPr lang="en-US" sz="11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68358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5C02C8-8156-E54B-891A-1BE209BFBE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318348"/>
            <a:ext cx="7729728" cy="799625"/>
          </a:xfrm>
        </p:spPr>
        <p:txBody>
          <a:bodyPr>
            <a:normAutofit fontScale="90000"/>
          </a:bodyPr>
          <a:lstStyle/>
          <a:p>
            <a:pPr fontAlgn="base"/>
            <a:br>
              <a:rPr lang="ru-RU" b="1" dirty="0"/>
            </a:br>
            <a:br>
              <a:rPr lang="ru-RU" b="1" dirty="0"/>
            </a:br>
            <a:br>
              <a:rPr lang="ru-RU" b="1" dirty="0"/>
            </a:br>
            <a:r>
              <a:rPr lang="ru-RU" b="1" dirty="0" err="1"/>
              <a:t>Основні</a:t>
            </a:r>
            <a:r>
              <a:rPr lang="ru-RU" b="1" dirty="0"/>
              <a:t> </a:t>
            </a:r>
            <a:r>
              <a:rPr lang="ru-RU" b="1" dirty="0" err="1"/>
              <a:t>методи</a:t>
            </a:r>
            <a:r>
              <a:rPr lang="ru-RU" b="1" dirty="0"/>
              <a:t> </a:t>
            </a:r>
            <a:r>
              <a:rPr lang="ru-RU" b="1" dirty="0" err="1"/>
              <a:t>діагностики</a:t>
            </a:r>
            <a:r>
              <a:rPr lang="ru-RU" b="1" dirty="0"/>
              <a:t> раку </a:t>
            </a:r>
            <a:r>
              <a:rPr lang="ru-RU" b="1" dirty="0" err="1"/>
              <a:t>молочної</a:t>
            </a:r>
            <a:r>
              <a:rPr lang="ru-RU" b="1" dirty="0"/>
              <a:t> </a:t>
            </a:r>
            <a:r>
              <a:rPr lang="ru-RU" b="1" dirty="0" err="1"/>
              <a:t>залози</a:t>
            </a:r>
            <a:r>
              <a:rPr lang="ru-RU" b="1" dirty="0"/>
              <a:t>:</a:t>
            </a:r>
            <a:br>
              <a:rPr lang="ru-RU" b="1" dirty="0"/>
            </a:br>
            <a:br>
              <a:rPr lang="ru-RU" dirty="0"/>
            </a:br>
            <a:br>
              <a:rPr lang="ru-RU" dirty="0"/>
            </a:br>
            <a:endParaRPr lang="ru-UA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DAA91ED-D76C-2545-B091-6CACF088EB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0465" y="1628641"/>
            <a:ext cx="11461113" cy="5033416"/>
          </a:xfrm>
        </p:spPr>
        <p:txBody>
          <a:bodyPr>
            <a:normAutofit fontScale="40000" lnSpcReduction="20000"/>
          </a:bodyPr>
          <a:lstStyle/>
          <a:p>
            <a:pPr fontAlgn="base"/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УЗД </a:t>
            </a: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молочних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залоз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регіонарних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лімфатичних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вузлів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(для </a:t>
            </a: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жінок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40 </a:t>
            </a: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fontAlgn="base"/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мамографія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(для </a:t>
            </a: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жінок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40 </a:t>
            </a: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мамодуктоендоскопія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(при </a:t>
            </a: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патологічних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виділеннях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соска)</a:t>
            </a:r>
          </a:p>
          <a:p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</a:t>
            </a:r>
          </a:p>
          <a:p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МРТ</a:t>
            </a:r>
          </a:p>
          <a:p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Радіоізотопне</a:t>
            </a:r>
            <a:r>
              <a:rPr lang="ru-RU" sz="9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br>
              <a:rPr lang="ru-RU" dirty="0"/>
            </a:br>
            <a:br>
              <a:rPr lang="ru-RU" dirty="0"/>
            </a:b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18282761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84FCD5C-7443-4EBD-B37B-EAB86BF090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0920" y="804334"/>
            <a:ext cx="10550161" cy="5102266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10E9B40-C467-4CDE-8CC1-38533731D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4504" y="968883"/>
            <a:ext cx="10222992" cy="477316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4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3E9EAD9A-07DB-C24A-B24B-502A893026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4544" y="1295141"/>
            <a:ext cx="9582912" cy="4120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0315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A535BEA9-798B-47B2-8A95-998A7255B4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120" y="1559052"/>
            <a:ext cx="10271760" cy="4347972"/>
          </a:xfrm>
          <a:prstGeom prst="rect">
            <a:avLst/>
          </a:prstGeom>
          <a:solidFill>
            <a:srgbClr val="FFFFFF"/>
          </a:solidFill>
          <a:ln w="31750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0E017D4-52F5-BD49-A21E-2ABFF9D642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76477" y="2482596"/>
            <a:ext cx="7850720" cy="2930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41373"/>
      </p:ext>
    </p:extLst>
  </p:cSld>
  <p:clrMapOvr>
    <a:masterClrMapping/>
  </p:clrMapOvr>
</p:sld>
</file>

<file path=ppt/theme/theme1.xml><?xml version="1.0" encoding="utf-8"?>
<a:theme xmlns:a="http://schemas.openxmlformats.org/drawingml/2006/main" name="Посылка">
  <a:themeElements>
    <a:clrScheme name="Фиолетовый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Посылка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осылка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A425FB89-E954-4A2A-81DC-D90804A94DB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408</Words>
  <Application>Microsoft Macintosh PowerPoint</Application>
  <PresentationFormat>Широкоэкранный</PresentationFormat>
  <Paragraphs>23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Corbel</vt:lpstr>
      <vt:lpstr>Gill Sans MT</vt:lpstr>
      <vt:lpstr>Times New Roman</vt:lpstr>
      <vt:lpstr>Посылка</vt:lpstr>
      <vt:lpstr>Клінічна маммологія</vt:lpstr>
      <vt:lpstr>     Актуальність: Рак молочної залози — найпоширеніше онкологічне захворювання серед жінок. Щороку понад півмільйона жінок у всьому світі помирає через цю недугу. Однак хворіють на рак грудей і чоловіки. За даними Національного канцер-реєстру, 2018 року в Україні зареєстровано 15 017 випадків раку молочної залози (14 872 жінки та 145 чоловіків), а 5 726 людей померли внаслідок цієї недуги (5 679 жінок і 47 чоловіків) — без урахування даних Донецької, Луганської областей, АР Крим та м. Севастополь. Тобто на кожні 10 нових випадків захворювання в Україні реєструють 3 смерті від нього. Заходи, що профілактують дане захворювання або ж сприяють виявленню на ранніх стадіях і є шляхом зниження смертності жінок. Мета: висвітлити методи діагностики раку молочної залози та терміни їх проведення, сформувати методику самообстеження жінки.      </vt:lpstr>
      <vt:lpstr>     Коротка анотація курсу Рекомендований елективний курс передбачає  викладання  сучасних  поглядів на діагностику та лікування раку молочної залози З урахуванням клінічного досвіду кафедри акушерства і гінекології №2. буде сформована методика самодіагностики раку у жінки,  а  також терміни проведення та види додаткових інструментальних досліджень для  профілактики  онкогінекологічних  захворювань. Викладання клінічних рекомендацій   буде проведено згідно існуючим міжнародним і вітчизняним клінічним протоколам і критеріям доказової медицини.      </vt:lpstr>
      <vt:lpstr>Симптоми, що дають підстави запідозрити рак грудної залози:</vt:lpstr>
      <vt:lpstr>Методика самодіагностики раку грудної залози</vt:lpstr>
      <vt:lpstr>   Основні методи діагностики раку молочної залози:   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Інна Гайченя</dc:creator>
  <cp:lastModifiedBy>Інна Гайченя</cp:lastModifiedBy>
  <cp:revision>2</cp:revision>
  <dcterms:created xsi:type="dcterms:W3CDTF">2020-12-20T22:22:19Z</dcterms:created>
  <dcterms:modified xsi:type="dcterms:W3CDTF">2020-12-20T22:24:07Z</dcterms:modified>
</cp:coreProperties>
</file>