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8" r:id="rId5"/>
    <p:sldId id="260" r:id="rId6"/>
    <p:sldId id="269" r:id="rId7"/>
    <p:sldId id="270" r:id="rId8"/>
    <p:sldId id="264" r:id="rId9"/>
    <p:sldId id="271" r:id="rId10"/>
    <p:sldId id="265" r:id="rId11"/>
    <p:sldId id="266" r:id="rId12"/>
    <p:sldId id="267" r:id="rId13"/>
    <p:sldId id="261" r:id="rId14"/>
    <p:sldId id="262" r:id="rId15"/>
    <p:sldId id="263" r:id="rId1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  <a:srgbClr val="000066"/>
    <a:srgbClr val="3333CC"/>
    <a:srgbClr val="000099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2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3D13E-24A8-4DDE-9543-CFA06C7CFC3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A9E56-A223-44C4-9076-12538FC41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8B8FA-9BC0-40FC-BF76-CD4AF1A768ED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96550-2453-4A9B-B8DA-9A6EBE7EA2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8FAC1-567B-4193-B300-416C91519D2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D7432-8768-49B0-B227-CE08D313AB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790F-201D-4237-9F1D-F81DA025F70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0967C-1270-494C-8030-BC55F328B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E84B6-DF4C-4516-BA1B-2B94FDF1416C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22CB8-2521-48B6-A85E-C63852EC0D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CA93F-2785-4348-BDE3-A50F5D30E13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8657E-E102-4EFB-AF17-6722194976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AE200-A212-43F5-B754-B77B845F184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6AA0A-C5C4-4B92-BEF7-0294D06D75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5DCC1-ABA0-435F-B25B-AF3A2EA1DED3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39C0C-3EA5-4510-9188-EEC193A996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968E343C-2864-44D7-AC50-FE803780259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14A7A-4030-43DA-81C5-C5E85E977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29EED-7A7F-419F-9CDD-94ED8672C3D0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C3111-552D-42BF-867B-EF8D0205C6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5D1DB-298F-45A8-8EFD-8318D7727634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15A4D-E986-4F64-B7D6-56C5A2F2B0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95919A-4534-4A99-A01F-389087F223E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2B96FD-AE83-4E5C-BB12-F95FD6EA10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1.2.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ІСТОРІЯ СВІТОВОЇ КУЛЬТУРИ</a:t>
            </a:r>
          </a:p>
        </p:txBody>
      </p:sp>
      <p:pic>
        <p:nvPicPr>
          <p:cNvPr id="13318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1.2. «</a:t>
            </a:r>
            <a:r>
              <a:rPr lang="uk-UA" sz="3200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ІСТОРІЯ СВІТОВОЇ КУЛЬТУРИ</a:t>
            </a: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441450" y="2652713"/>
            <a:ext cx="10496550" cy="356711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І3 Педіатрія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Обсяг (кредити ЄКТС):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ІІ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вимагаються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002213" cy="30527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0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2000" b="1" smtClean="0">
                <a:latin typeface="Calibri" pitchFamily="34" charset="0"/>
                <a:cs typeface="Calibri" pitchFamily="34" charset="0"/>
              </a:rPr>
              <a:t>Усвідомлення складних процесів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2000" b="1" smtClean="0">
                <a:latin typeface="Calibri" pitchFamily="34" charset="0"/>
                <a:cs typeface="Calibri" pitchFamily="34" charset="0"/>
              </a:rPr>
              <a:t> сучасного</a:t>
            </a:r>
            <a:r>
              <a:rPr lang="ru-RU" sz="2000" b="1" smtClean="0">
                <a:latin typeface="Calibri" pitchFamily="34" charset="0"/>
                <a:cs typeface="Calibri" pitchFamily="34" charset="0"/>
              </a:rPr>
              <a:t> культурно-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мистецького життя</a:t>
            </a:r>
            <a:r>
              <a:rPr lang="ru-RU" sz="2000" b="1" smtClean="0">
                <a:latin typeface="Calibri" pitchFamily="34" charset="0"/>
                <a:cs typeface="Calibri" pitchFamily="34" charset="0"/>
              </a:rPr>
              <a:t>,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розвиток аналітичного </a:t>
            </a:r>
            <a:r>
              <a:rPr lang="ru-RU" sz="2000" b="1" smtClean="0">
                <a:latin typeface="Calibri" pitchFamily="34" charset="0"/>
                <a:cs typeface="Calibri" pitchFamily="34" charset="0"/>
              </a:rPr>
              <a:t>та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художнього мислення студентів, </a:t>
            </a:r>
            <a:endParaRPr lang="ru-RU" sz="2000" b="1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000" b="1" smtClean="0">
                <a:latin typeface="Calibri" pitchFamily="34" charset="0"/>
                <a:cs typeface="Calibri" pitchFamily="34" charset="0"/>
              </a:rPr>
              <a:t>→ 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краще критичне</a:t>
            </a:r>
            <a:r>
              <a:rPr lang="uk-UA" sz="1800" b="1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мислення сьогодні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34138" y="806450"/>
            <a:ext cx="5381625" cy="5776913"/>
          </a:xfrm>
        </p:spPr>
        <p:txBody>
          <a:bodyPr/>
          <a:lstStyle/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Курс «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Історія світової культури</a:t>
            </a:r>
            <a:r>
              <a:rPr lang="uk-UA" sz="2000" smtClean="0">
                <a:latin typeface="Calibri" pitchFamily="34" charset="0"/>
                <a:cs typeface="Calibri" pitchFamily="34" charset="0"/>
              </a:rPr>
              <a:t>» спрямований на розвиток аналітичного і художнього мислення студентів, </a:t>
            </a: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усвідомлення складних процесів сучасного культурно-мистецького життя. </a:t>
            </a: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endParaRPr lang="uk-UA" sz="2000" smtClean="0">
              <a:latin typeface="Calibri" pitchFamily="34" charset="0"/>
              <a:cs typeface="Calibri" pitchFamily="34" charset="0"/>
            </a:endParaRP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Ґрунтовне знання світової культури – це одна з найважливіших складових формування наукового світогляду і виховання високих моральних якостей сучасної студентської молоді</a:t>
            </a: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endParaRPr lang="uk-UA" sz="2000" smtClean="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Можливість використовувати культурні цінності, твори художньої культури та одержані знання при вивченні інших дисциплін, в професійній та громадській діяльності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42963" y="360363"/>
            <a:ext cx="4360862" cy="1695450"/>
          </a:xfrm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400" b="1" cap="none" smtClean="0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Мета:</a:t>
            </a:r>
          </a:p>
        </p:txBody>
      </p:sp>
      <p:sp>
        <p:nvSpPr>
          <p:cNvPr id="16386" name="Объект 2"/>
          <p:cNvSpPr>
            <a:spLocks noGrp="1"/>
          </p:cNvSpPr>
          <p:nvPr>
            <p:ph idx="4294967295"/>
          </p:nvPr>
        </p:nvSpPr>
        <p:spPr>
          <a:xfrm>
            <a:off x="6278563" y="1722438"/>
            <a:ext cx="5691187" cy="4970462"/>
          </a:xfrm>
        </p:spPr>
        <p:txBody>
          <a:bodyPr/>
          <a:lstStyle/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системи знань про етапи та закономірності розвитку світової культури;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системи знань про культурні надбання та особливості історико-культурних епох;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навичок аналізу та інтерпретації культурних явищ і художніх творів;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навичок систематизації та критичного осмислення культурологічного матеріалу;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навичок порівняння культурних епох і виявлення їх взаємозв’язків;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ціннісного ставлення до культурної спадщини та толерантності до культурного різноманіття;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здатності застосовувати культурологічні знання у навчальній діяльності.</a:t>
            </a:r>
          </a:p>
        </p:txBody>
      </p:sp>
      <p:sp>
        <p:nvSpPr>
          <p:cNvPr id="16387" name="Заголовок 1"/>
          <p:cNvSpPr>
            <a:spLocks/>
          </p:cNvSpPr>
          <p:nvPr/>
        </p:nvSpPr>
        <p:spPr bwMode="auto">
          <a:xfrm>
            <a:off x="6880225" y="171450"/>
            <a:ext cx="4360863" cy="12890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4400" b="1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Основними завданнями є: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406400" y="2332038"/>
            <a:ext cx="537527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ознайомлення з головними теоретичними засадами культури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та культурною спадщиною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конкретних історико-культурних епох, усвідомлення єдності культурного багатоманіття світу,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значущості культури в життєдіяльності суб’єктів і гуманізації суспільних відносин,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розуміння тенденцій сучасних соціокультурних трансформацій у світовій культурі,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формування культурологічної компетентності та гуманістичного світогляду майбутніх фахівців</a:t>
            </a:r>
          </a:p>
        </p:txBody>
      </p:sp>
      <p:sp>
        <p:nvSpPr>
          <p:cNvPr id="16389" name="Заголовок 1"/>
          <p:cNvSpPr>
            <a:spLocks/>
          </p:cNvSpPr>
          <p:nvPr/>
        </p:nvSpPr>
        <p:spPr bwMode="auto">
          <a:xfrm>
            <a:off x="842963" y="36036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4400" b="1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Мета:</a:t>
            </a:r>
          </a:p>
        </p:txBody>
      </p:sp>
      <p:sp>
        <p:nvSpPr>
          <p:cNvPr id="16390" name="Заголовок 1"/>
          <p:cNvSpPr>
            <a:spLocks/>
          </p:cNvSpPr>
          <p:nvPr/>
        </p:nvSpPr>
        <p:spPr bwMode="auto">
          <a:xfrm>
            <a:off x="842963" y="36036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4400" b="1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Мета: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6197600" y="598488"/>
            <a:ext cx="5838825" cy="5664200"/>
          </a:xfrm>
        </p:spPr>
        <p:txBody>
          <a:bodyPr/>
          <a:lstStyle/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Освітній компонент охоплює закономірності розвитку світової культури в основних історико-культурних епохах (первісна, антична, середньовічна, ренесансна, нова та новітня доба);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особливості культурних процесів і взаємодії культур;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розглядаються ключові культурні надбання людства, 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розвиток мистецтва, 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формування світоглядних і ціннісних орієнтацій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2"/>
          <p:cNvGrpSpPr>
            <a:grpSpLocks/>
          </p:cNvGrpSpPr>
          <p:nvPr/>
        </p:nvGrpSpPr>
        <p:grpSpPr bwMode="auto">
          <a:xfrm>
            <a:off x="4826000" y="177800"/>
            <a:ext cx="6332538" cy="1962150"/>
            <a:chOff x="0" y="-19050"/>
            <a:chExt cx="12664004" cy="3923595"/>
          </a:xfrm>
        </p:grpSpPr>
        <p:sp>
          <p:nvSpPr>
            <p:cNvPr id="18439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609600">
                <a:lnSpc>
                  <a:spcPts val="6000"/>
                </a:lnSpc>
              </a:pPr>
              <a:endParaRPr lang="uk-UA" sz="4800">
                <a:solidFill>
                  <a:schemeClr val="bg1"/>
                </a:solidFill>
              </a:endParaRPr>
            </a:p>
          </p:txBody>
        </p:sp>
        <p:sp>
          <p:nvSpPr>
            <p:cNvPr id="18440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713"/>
                </a:lnSpc>
              </a:pPr>
              <a:endParaRPr lang="uk-UA" sz="1200">
                <a:latin typeface="Calibri" pitchFamily="34" charset="0"/>
              </a:endParaRPr>
            </a:p>
          </p:txBody>
        </p:sp>
        <p:sp>
          <p:nvSpPr>
            <p:cNvPr id="18441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988"/>
                </a:lnSpc>
              </a:pPr>
              <a:endParaRPr lang="uk-UA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8434" name="Rectangle 9"/>
          <p:cNvSpPr>
            <a:spLocks noChangeArrowheads="1"/>
          </p:cNvSpPr>
          <p:nvPr/>
        </p:nvSpPr>
        <p:spPr bwMode="auto">
          <a:xfrm>
            <a:off x="569913" y="508000"/>
            <a:ext cx="44910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/>
          <a:lstStyle/>
          <a:p>
            <a:pPr algn="ctr" defTabSz="609600" eaLnBrk="0" hangingPunct="0"/>
            <a:endParaRPr lang="uk-UA" sz="3200" b="1">
              <a:solidFill>
                <a:srgbClr val="000066"/>
              </a:solidFill>
            </a:endParaRPr>
          </a:p>
        </p:txBody>
      </p:sp>
      <p:sp>
        <p:nvSpPr>
          <p:cNvPr id="18435" name="Rectangle 10"/>
          <p:cNvSpPr>
            <a:spLocks noChangeArrowheads="1"/>
          </p:cNvSpPr>
          <p:nvPr/>
        </p:nvSpPr>
        <p:spPr bwMode="auto">
          <a:xfrm>
            <a:off x="211138" y="2667000"/>
            <a:ext cx="5721350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/>
          <a:lstStyle/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Світова культура як феномен загальнолюдської єдності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Взаємодія культур і культурна самобутність народів у контексті глобалізації.  Ідея рівноправності культур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Єдність і взаємозалежність світової та національної культур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Проблеми культурної ідентифікації і самоідентифікації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Протилежності сучасної світової культури: свобода і насильство; елітарність і масовість; плюралізм та уніфікація; традиції і новаторство; індивідуалізм і колективізм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Ідеологізація культури. Тоталітаризм і культура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Антропоцентризм і гуманізм у європейській культурній традиції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Ідеологічні та духовні виклики ХХ ст. Криза гуманізму.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Суть сучасної глобальної соціокультурної кризи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Культурний шок і його негативні та позитивні наслідки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Феномен культурно-етичного песимізму та його причини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Культурна дипломатія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endParaRPr lang="uk-UA" sz="1300" b="1">
              <a:solidFill>
                <a:schemeClr val="bg1"/>
              </a:solidFill>
            </a:endParaRPr>
          </a:p>
        </p:txBody>
      </p:sp>
      <p:sp>
        <p:nvSpPr>
          <p:cNvPr id="18436" name="Rectangle 11"/>
          <p:cNvSpPr>
            <a:spLocks noChangeArrowheads="1"/>
          </p:cNvSpPr>
          <p:nvPr/>
        </p:nvSpPr>
        <p:spPr bwMode="auto">
          <a:xfrm>
            <a:off x="6278563" y="2625725"/>
            <a:ext cx="5689600" cy="391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/>
          <a:lstStyle/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Екологізація культури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Мистецтво за екологію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Архітектура майбутнього. Біоніка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Оптичні ілюзії в мистецтві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Культура повсякдення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Символіка кольору в різних культурах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Невербальна комунікація. Символіка жестів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Комп’ютерна графіка як різновид сучасного мистецтва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Музеї: сучасна концепція. Ніч музеїв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Скансени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Молодіжні музичні субкультури: течії, стилі, виконавці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Глобалізація популярної музики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Вестернізація та американізація масової культури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Все на продаж або комерціалізація мистецтва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Кому належить майбутнє? Альтернативні шляхи розвитку світової цивілізації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Культурний потенціал людства</a:t>
            </a:r>
          </a:p>
          <a:p>
            <a:pPr marL="228600" indent="-228600" defTabSz="6096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uk-UA" sz="1200" b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7" name="Заголовок 1"/>
          <p:cNvSpPr>
            <a:spLocks/>
          </p:cNvSpPr>
          <p:nvPr/>
        </p:nvSpPr>
        <p:spPr bwMode="auto">
          <a:xfrm>
            <a:off x="750888" y="68421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 eaLnBrk="0" hangingPunct="0"/>
            <a:r>
              <a:rPr lang="uk-UA" sz="2800" b="1">
                <a:solidFill>
                  <a:srgbClr val="000066"/>
                </a:solidFill>
                <a:latin typeface="Gill Sans MT"/>
              </a:rPr>
              <a:t>Також будуть розглядатись такі теми:</a:t>
            </a:r>
          </a:p>
        </p:txBody>
      </p:sp>
      <p:sp>
        <p:nvSpPr>
          <p:cNvPr id="18438" name="Rectangle 12"/>
          <p:cNvSpPr>
            <a:spLocks noChangeArrowheads="1"/>
          </p:cNvSpPr>
          <p:nvPr/>
        </p:nvSpPr>
        <p:spPr bwMode="auto">
          <a:xfrm>
            <a:off x="6308725" y="889000"/>
            <a:ext cx="56483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Мистецтво і війна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Культура як чинник системи національної безпеки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Масова культура як засіб культурної війни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Злочини проти культури</a:t>
            </a:r>
            <a:r>
              <a:rPr lang="uk-UA" sz="1400">
                <a:latin typeface="Calibri" pitchFamily="34" charset="0"/>
                <a:cs typeface="Calibri" pitchFamily="34" charset="0"/>
              </a:rPr>
              <a:t>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Роль інформаційних технологій в розвитку людства та суспільства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Вплив соціального і технічного прогресу на духовну культуру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2"/>
          <p:cNvGrpSpPr>
            <a:grpSpLocks/>
          </p:cNvGrpSpPr>
          <p:nvPr/>
        </p:nvGrpSpPr>
        <p:grpSpPr bwMode="auto">
          <a:xfrm>
            <a:off x="5029200" y="990600"/>
            <a:ext cx="6332538" cy="1962150"/>
            <a:chOff x="0" y="-19050"/>
            <a:chExt cx="12664004" cy="3923595"/>
          </a:xfrm>
        </p:grpSpPr>
        <p:sp>
          <p:nvSpPr>
            <p:cNvPr id="19462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609600">
                <a:lnSpc>
                  <a:spcPts val="6000"/>
                </a:lnSpc>
              </a:pPr>
              <a:endParaRPr lang="uk-UA" sz="4800">
                <a:solidFill>
                  <a:schemeClr val="bg1"/>
                </a:solidFill>
              </a:endParaRPr>
            </a:p>
          </p:txBody>
        </p:sp>
        <p:sp>
          <p:nvSpPr>
            <p:cNvPr id="19463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713"/>
                </a:lnSpc>
              </a:pPr>
              <a:endParaRPr lang="uk-UA" sz="1200">
                <a:latin typeface="Calibri" pitchFamily="34" charset="0"/>
              </a:endParaRPr>
            </a:p>
          </p:txBody>
        </p:sp>
        <p:sp>
          <p:nvSpPr>
            <p:cNvPr id="19464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988"/>
                </a:lnSpc>
              </a:pPr>
              <a:endParaRPr lang="uk-UA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9458" name="Rectangle 9"/>
          <p:cNvSpPr>
            <a:spLocks noChangeArrowheads="1"/>
          </p:cNvSpPr>
          <p:nvPr/>
        </p:nvSpPr>
        <p:spPr bwMode="auto">
          <a:xfrm>
            <a:off x="3962400" y="279400"/>
            <a:ext cx="695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/>
          <a:lstStyle/>
          <a:p>
            <a:pPr algn="ctr" defTabSz="609600" eaLnBrk="0" hangingPunct="0"/>
            <a:endParaRPr lang="uk-UA" sz="2700" b="1">
              <a:solidFill>
                <a:srgbClr val="FF9933"/>
              </a:solidFill>
              <a:latin typeface="Calibri" pitchFamily="34" charset="0"/>
            </a:endParaRPr>
          </a:p>
        </p:txBody>
      </p:sp>
      <p:sp>
        <p:nvSpPr>
          <p:cNvPr id="19459" name="Rectangle 10"/>
          <p:cNvSpPr>
            <a:spLocks noChangeArrowheads="1"/>
          </p:cNvSpPr>
          <p:nvPr/>
        </p:nvSpPr>
        <p:spPr bwMode="auto">
          <a:xfrm>
            <a:off x="6450013" y="1203325"/>
            <a:ext cx="5365750" cy="519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>
            <a:spAutoFit/>
          </a:bodyPr>
          <a:lstStyle/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Виникнення нових </a:t>
            </a:r>
            <a:r>
              <a:rPr lang="uk-UA" sz="2200" b="1">
                <a:latin typeface="Calibri" pitchFamily="34" charset="0"/>
                <a:cs typeface="Calibri" pitchFamily="34" charset="0"/>
              </a:rPr>
              <a:t>течій, напрямків, форм і жанрів</a:t>
            </a:r>
            <a:r>
              <a:rPr lang="uk-UA" sz="2200">
                <a:latin typeface="Calibri" pitchFamily="34" charset="0"/>
                <a:cs typeface="Calibri" pitchFamily="34" charset="0"/>
              </a:rPr>
              <a:t> мистецтва, </a:t>
            </a:r>
            <a:r>
              <a:rPr lang="uk-UA" sz="2200" b="1">
                <a:latin typeface="Calibri" pitchFamily="34" charset="0"/>
                <a:cs typeface="Calibri" pitchFamily="34" charset="0"/>
              </a:rPr>
              <a:t>субкультур</a:t>
            </a:r>
            <a:r>
              <a:rPr lang="uk-UA" sz="2200">
                <a:latin typeface="Calibri" pitchFamily="34" charset="0"/>
                <a:cs typeface="Calibri" pitchFamily="34" charset="0"/>
              </a:rPr>
              <a:t> 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у кінці ХХ – </a:t>
            </a:r>
            <a:r>
              <a:rPr lang="uk-UA" sz="2200" b="1">
                <a:latin typeface="Calibri" pitchFamily="34" charset="0"/>
                <a:cs typeface="Calibri" pitchFamily="34" charset="0"/>
              </a:rPr>
              <a:t>на поч. ХХІ ст.: </a:t>
            </a:r>
          </a:p>
          <a:p>
            <a:pPr defTabSz="609600"/>
            <a:endParaRPr lang="uk-UA" sz="2200">
              <a:latin typeface="Calibri" pitchFamily="34" charset="0"/>
              <a:cs typeface="Calibri" pitchFamily="34" charset="0"/>
            </a:endParaRP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стріт-арт, соц-арт, поп-арт, оп-арт, ленд-арт та енвайронмент, еко-арт, біо-арт, мейл-арт, боді-арт, психоделічне мистецтво, пісочна анімація,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Акціонізм (хеппенінг, перформанс, </a:t>
            </a:r>
            <a:r>
              <a:rPr lang="ru-RU" sz="2200">
                <a:latin typeface="Calibri" pitchFamily="34" charset="0"/>
                <a:cs typeface="Calibri" pitchFamily="34" charset="0"/>
              </a:rPr>
              <a:t>флешмоб</a:t>
            </a:r>
            <a:r>
              <a:rPr lang="uk-UA" sz="2200">
                <a:latin typeface="Calibri" pitchFamily="34" charset="0"/>
                <a:cs typeface="Calibri" pitchFamily="34" charset="0"/>
              </a:rPr>
              <a:t>), інсталяція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Люмінографія, світлографіка, відео-арт, паблік-арт, медіа-арт 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Нові субкультури: емо, стімпанк, гоблінкор, грендтранскор, котеджкор </a:t>
            </a:r>
          </a:p>
          <a:p>
            <a:pPr defTabSz="609600"/>
            <a:r>
              <a:rPr lang="uk-UA" sz="1600"/>
              <a:t> </a:t>
            </a:r>
          </a:p>
          <a:p>
            <a:pPr defTabSz="609600"/>
            <a:endParaRPr lang="uk-UA" sz="1300"/>
          </a:p>
        </p:txBody>
      </p:sp>
      <p:sp>
        <p:nvSpPr>
          <p:cNvPr id="19460" name="Заголовок 1"/>
          <p:cNvSpPr>
            <a:spLocks/>
          </p:cNvSpPr>
          <p:nvPr/>
        </p:nvSpPr>
        <p:spPr bwMode="auto">
          <a:xfrm>
            <a:off x="842963" y="36036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 eaLnBrk="0" hangingPunct="0"/>
            <a:r>
              <a:rPr lang="uk-UA" sz="2800" b="1">
                <a:solidFill>
                  <a:srgbClr val="000066"/>
                </a:solidFill>
                <a:latin typeface="Gill Sans MT"/>
              </a:rPr>
              <a:t>Будемо визначати стилі мистецтва:</a:t>
            </a:r>
            <a:endParaRPr lang="uk-UA" sz="4400" b="1">
              <a:solidFill>
                <a:srgbClr val="00006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61" name="Rectangle 13"/>
          <p:cNvSpPr>
            <a:spLocks noChangeArrowheads="1"/>
          </p:cNvSpPr>
          <p:nvPr/>
        </p:nvSpPr>
        <p:spPr bwMode="auto">
          <a:xfrm>
            <a:off x="304800" y="2408238"/>
            <a:ext cx="5641975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Доричний, іонічний, коринфський ордери;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Романський стиль, готика,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маньєризм, бароко, рококо,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класицизм, романтизм,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натуралізм, реалізм,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імпресіонізм, постімпресіонізм, модерн</a:t>
            </a:r>
          </a:p>
          <a:p>
            <a:pPr defTabSz="914400"/>
            <a:endParaRPr lang="uk-UA" sz="2200">
              <a:latin typeface="Calibri" pitchFamily="34" charset="0"/>
              <a:cs typeface="Calibri" pitchFamily="34" charset="0"/>
            </a:endParaRP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Течії модернізму: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експресіонізм, абстракціонізм, футуризм, дадаїзм, фовізм, кубізм, сюрреалізм, конструктивізм </a:t>
            </a:r>
          </a:p>
          <a:p>
            <a:pPr defTabSz="914400">
              <a:spcBef>
                <a:spcPct val="50000"/>
              </a:spcBef>
            </a:pPr>
            <a:endParaRPr lang="uk-UA" sz="22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800" y="233363"/>
            <a:ext cx="4486275" cy="114300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000" b="1" cap="none" smtClean="0"/>
              <a:t>ВИЯВИМО, ЯКІ СИМВОЛИ ЗАШИФРОВАНІ НА КАРТИНАХ</a:t>
            </a:r>
            <a:endParaRPr lang="uk-UA" sz="2000" cap="none" smtClean="0"/>
          </a:p>
        </p:txBody>
      </p:sp>
      <p:pic>
        <p:nvPicPr>
          <p:cNvPr id="20482" name="Picture 5" descr="Рисунок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1188" y="236538"/>
            <a:ext cx="4492625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5" descr="Рисунок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225" y="1627188"/>
            <a:ext cx="5205413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8"/>
          <p:cNvSpPr>
            <a:spLocks noChangeArrowheads="1"/>
          </p:cNvSpPr>
          <p:nvPr/>
        </p:nvSpPr>
        <p:spPr bwMode="auto">
          <a:xfrm>
            <a:off x="3302000" y="3798888"/>
            <a:ext cx="86360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>
            <a:spAutoFit/>
          </a:bodyPr>
          <a:lstStyle/>
          <a:p>
            <a:pPr marL="228600" indent="-228600" algn="ctr" defTabSz="609600"/>
            <a:endParaRPr lang="uk-UA" sz="1900">
              <a:solidFill>
                <a:schemeClr val="bg1"/>
              </a:solidFill>
            </a:endParaRPr>
          </a:p>
          <a:p>
            <a:pPr marL="228600" indent="-228600" defTabSz="609600">
              <a:buFontTx/>
              <a:buAutoNum type="arabicPeriod"/>
            </a:pPr>
            <a:endParaRPr lang="uk-UA" sz="1900">
              <a:solidFill>
                <a:schemeClr val="bg1"/>
              </a:solidFill>
            </a:endParaRPr>
          </a:p>
        </p:txBody>
      </p:sp>
      <p:sp>
        <p:nvSpPr>
          <p:cNvPr id="21506" name="Rectangle 2"/>
          <p:cNvSpPr>
            <a:spLocks/>
          </p:cNvSpPr>
          <p:nvPr/>
        </p:nvSpPr>
        <p:spPr bwMode="auto">
          <a:xfrm>
            <a:off x="3810000" y="381000"/>
            <a:ext cx="8128000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/>
          <a:lstStyle/>
          <a:p>
            <a:pPr algn="ctr" defTabSz="609600" eaLnBrk="0" hangingPunct="0"/>
            <a:endParaRPr lang="uk-UA" sz="2900" b="1">
              <a:solidFill>
                <a:srgbClr val="FF9933"/>
              </a:solidFill>
            </a:endParaRPr>
          </a:p>
        </p:txBody>
      </p:sp>
      <p:sp>
        <p:nvSpPr>
          <p:cNvPr id="21507" name="Rectangle 11"/>
          <p:cNvSpPr>
            <a:spLocks noChangeArrowheads="1"/>
          </p:cNvSpPr>
          <p:nvPr/>
        </p:nvSpPr>
        <p:spPr bwMode="auto">
          <a:xfrm>
            <a:off x="6167438" y="412750"/>
            <a:ext cx="5881687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>
            <a:spAutoFit/>
          </a:bodyPr>
          <a:lstStyle/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Медична символіка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Медична тематика у творчості митців різних епох та сучасному мистецтві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Д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агноз по картин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: що бачать медики на картинах в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домих художник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в. 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Профес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йн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та псих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чн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хвороби митц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 (живописц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в, музикант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в, танц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вник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в). 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стор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я медичних технолог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й та 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нструмент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в, в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дображена у живопис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у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. 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Образ л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каря у 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номистецтв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Художня фотограф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я для медицини.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ло людини як арт-об’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є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кт.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Вшанування л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кар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в: нагороди, мистецьк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акц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ї, граф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, пам’ятники та 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н.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Вплив живописного образу на психосоматичний стан людини.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Арт-терап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я.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Вплив художньої культури на розвиток медичного обслуговування населення</a:t>
            </a:r>
            <a:endParaRPr lang="uk-UA" sz="1400" b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508" name="Title 1"/>
          <p:cNvSpPr>
            <a:spLocks/>
          </p:cNvSpPr>
          <p:nvPr/>
        </p:nvSpPr>
        <p:spPr bwMode="auto">
          <a:xfrm>
            <a:off x="419100" y="477838"/>
            <a:ext cx="5224463" cy="1870075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2800" b="1">
                <a:solidFill>
                  <a:srgbClr val="000066"/>
                </a:solidFill>
                <a:latin typeface="Gill Sans MT"/>
              </a:rPr>
              <a:t>Будемо розглядати зв</a:t>
            </a:r>
            <a:r>
              <a:rPr lang="uk-UA" sz="2800" b="1" i="1">
                <a:solidFill>
                  <a:srgbClr val="000066"/>
                </a:solidFill>
                <a:latin typeface="Gill Sans MT"/>
              </a:rPr>
              <a:t>’</a:t>
            </a:r>
            <a:r>
              <a:rPr lang="uk-UA" sz="2800" b="1">
                <a:solidFill>
                  <a:srgbClr val="000066"/>
                </a:solidFill>
                <a:latin typeface="Gill Sans MT"/>
              </a:rPr>
              <a:t>язок </a:t>
            </a:r>
            <a:br>
              <a:rPr lang="uk-UA" sz="2800" b="1">
                <a:solidFill>
                  <a:srgbClr val="000066"/>
                </a:solidFill>
                <a:latin typeface="Gill Sans MT"/>
              </a:rPr>
            </a:br>
            <a:r>
              <a:rPr lang="uk-UA" sz="2800" b="1">
                <a:solidFill>
                  <a:srgbClr val="000066"/>
                </a:solidFill>
                <a:latin typeface="Gill Sans MT"/>
              </a:rPr>
              <a:t>мистецтва  та  медицини: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8" y="322263"/>
            <a:ext cx="5638800" cy="20605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lang="uk-UA" sz="2000" b="1" cap="none" smtClean="0">
                <a:solidFill>
                  <a:srgbClr val="000066"/>
                </a:solidFill>
              </a:rPr>
              <a:t>РОЗГЛЯНЕМО МЕДИЧНУ ТЕМАТИКУ </a:t>
            </a:r>
            <a:br>
              <a:rPr lang="uk-UA" sz="2000" b="1" cap="none" smtClean="0">
                <a:solidFill>
                  <a:srgbClr val="000066"/>
                </a:solidFill>
              </a:rPr>
            </a:br>
            <a:r>
              <a:rPr lang="uk-UA" sz="2000" b="1" cap="none" smtClean="0">
                <a:solidFill>
                  <a:srgbClr val="000066"/>
                </a:solidFill>
              </a:rPr>
              <a:t>У ТВОРЧОСТІ МИТЦІВ РІЗНИХ ЕПОХ ТА СУЧАСНОМУ МИСТЕЦТВІ: </a:t>
            </a:r>
            <a:br>
              <a:rPr lang="uk-UA" sz="2000" b="1" cap="none" smtClean="0">
                <a:solidFill>
                  <a:srgbClr val="000066"/>
                </a:solidFill>
              </a:rPr>
            </a:br>
            <a:r>
              <a:rPr lang="uk-UA" sz="2000" cap="none" smtClean="0"/>
              <a:t/>
            </a:r>
            <a:br>
              <a:rPr lang="uk-UA" sz="2000" cap="none" smtClean="0"/>
            </a:br>
            <a:r>
              <a:rPr lang="uk-UA" sz="2000" b="1" cap="none" smtClean="0"/>
              <a:t>1. АНАТОМІЯ</a:t>
            </a:r>
            <a:r>
              <a:rPr lang="uk-UA" sz="2000" cap="none" smtClean="0"/>
              <a:t> </a:t>
            </a:r>
            <a:br>
              <a:rPr lang="uk-UA" sz="2000" cap="none" smtClean="0"/>
            </a:br>
            <a:r>
              <a:rPr lang="uk-UA" sz="2000" cap="none" smtClean="0"/>
              <a:t>(СЕРІЯ РОБІТ З АНАТОМІЧНИХ КЛАСІВ ТА У СУЧАСНОМУ МИСТЕЦТВІ)</a:t>
            </a:r>
          </a:p>
        </p:txBody>
      </p:sp>
      <p:sp>
        <p:nvSpPr>
          <p:cNvPr id="22530" name="Прямоугольник 5"/>
          <p:cNvSpPr>
            <a:spLocks noChangeArrowheads="1"/>
          </p:cNvSpPr>
          <p:nvPr/>
        </p:nvSpPr>
        <p:spPr bwMode="auto">
          <a:xfrm>
            <a:off x="360363" y="5995988"/>
            <a:ext cx="495617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 i="1"/>
          </a:p>
          <a:p>
            <a:r>
              <a:rPr lang="ru-RU" sz="1600" i="1"/>
              <a:t>«Урок анатомии доктора Тульпа»,</a:t>
            </a:r>
            <a:br>
              <a:rPr lang="ru-RU" sz="1600" i="1"/>
            </a:br>
            <a:r>
              <a:rPr lang="ru-RU" sz="1600" i="1"/>
              <a:t>Рембрандт, 1632</a:t>
            </a:r>
            <a:endParaRPr lang="uk-UA" sz="1600" i="1"/>
          </a:p>
        </p:txBody>
      </p:sp>
      <p:sp>
        <p:nvSpPr>
          <p:cNvPr id="22531" name="Прямоугольник 7"/>
          <p:cNvSpPr>
            <a:spLocks noChangeArrowheads="1"/>
          </p:cNvSpPr>
          <p:nvPr/>
        </p:nvSpPr>
        <p:spPr bwMode="auto">
          <a:xfrm>
            <a:off x="6326188" y="6113463"/>
            <a:ext cx="54943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i="1"/>
              <a:t>«Космічний магніт» (Мандрівний скелет), 28 м. </a:t>
            </a:r>
          </a:p>
          <a:p>
            <a:r>
              <a:rPr lang="ru-RU" sz="1600" i="1"/>
              <a:t>Джино Де Домінісіс, 1990 </a:t>
            </a:r>
          </a:p>
        </p:txBody>
      </p:sp>
      <p:sp>
        <p:nvSpPr>
          <p:cNvPr id="22532" name="Прямоугольник 8"/>
          <p:cNvSpPr>
            <a:spLocks noChangeArrowheads="1"/>
          </p:cNvSpPr>
          <p:nvPr/>
        </p:nvSpPr>
        <p:spPr bwMode="auto">
          <a:xfrm>
            <a:off x="4876800" y="6259513"/>
            <a:ext cx="249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 </a:t>
            </a:r>
            <a:endParaRPr lang="uk-UA"/>
          </a:p>
        </p:txBody>
      </p:sp>
      <p:pic>
        <p:nvPicPr>
          <p:cNvPr id="22533" name="Picture 8" descr="Рисунок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34125" y="1063625"/>
            <a:ext cx="559752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Рисунок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163" y="2466975"/>
            <a:ext cx="5162550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938" y="360363"/>
            <a:ext cx="4486275" cy="11414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2000" b="1" dirty="0"/>
              <a:t>2. </a:t>
            </a:r>
            <a:r>
              <a:rPr lang="uk-UA" sz="2000" b="1" dirty="0" smtClean="0"/>
              <a:t>Хвороби</a:t>
            </a:r>
            <a:r>
              <a:rPr lang="ru-RU" sz="2000" b="1" dirty="0" smtClean="0"/>
              <a:t> </a:t>
            </a:r>
            <a:r>
              <a:rPr lang="ru-RU" sz="2000" b="1" dirty="0"/>
              <a:t>та </a:t>
            </a:r>
            <a:r>
              <a:rPr lang="uk-UA" sz="2000" b="1" dirty="0" smtClean="0"/>
              <a:t>епідемії</a:t>
            </a:r>
            <a:r>
              <a:rPr lang="ru-RU" sz="2000" b="1" dirty="0" smtClean="0"/>
              <a:t>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(в </a:t>
            </a:r>
            <a:r>
              <a:rPr lang="uk-UA" sz="2000" dirty="0" smtClean="0"/>
              <a:t>поглядах</a:t>
            </a:r>
            <a:r>
              <a:rPr lang="ru-RU" sz="2000" dirty="0" smtClean="0"/>
              <a:t> </a:t>
            </a:r>
            <a:r>
              <a:rPr lang="uk-UA" sz="2000" dirty="0" smtClean="0"/>
              <a:t>різних</a:t>
            </a:r>
            <a:r>
              <a:rPr lang="ru-RU" sz="2000" dirty="0" smtClean="0"/>
              <a:t> </a:t>
            </a:r>
            <a:r>
              <a:rPr lang="uk-UA" sz="2000" dirty="0" smtClean="0"/>
              <a:t>епох</a:t>
            </a:r>
            <a:r>
              <a:rPr lang="ru-RU" sz="2000" dirty="0" smtClean="0"/>
              <a:t>)</a:t>
            </a:r>
            <a:endParaRPr lang="uk-UA" sz="2000" dirty="0"/>
          </a:p>
        </p:txBody>
      </p:sp>
      <p:sp>
        <p:nvSpPr>
          <p:cNvPr id="23554" name="Прямоугольник 5"/>
          <p:cNvSpPr>
            <a:spLocks noChangeArrowheads="1"/>
          </p:cNvSpPr>
          <p:nvPr/>
        </p:nvSpPr>
        <p:spPr bwMode="auto">
          <a:xfrm>
            <a:off x="387350" y="6065838"/>
            <a:ext cx="5172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«Тріумф смерті»,</a:t>
            </a:r>
          </a:p>
          <a:p>
            <a:r>
              <a:rPr lang="ru-RU" i="1"/>
              <a:t>Пітер Брейгель Старший, 1562</a:t>
            </a:r>
          </a:p>
        </p:txBody>
      </p:sp>
      <p:pic>
        <p:nvPicPr>
          <p:cNvPr id="23555" name="Picture 6" descr="Рисунок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550" y="1712913"/>
            <a:ext cx="5249863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 descr="22cdebola-themed-5446efc1a6c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5075" y="595313"/>
            <a:ext cx="5708650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Прямоугольник 5"/>
          <p:cNvSpPr>
            <a:spLocks noChangeArrowheads="1"/>
          </p:cNvSpPr>
          <p:nvPr/>
        </p:nvSpPr>
        <p:spPr bwMode="auto">
          <a:xfrm>
            <a:off x="6478588" y="5226050"/>
            <a:ext cx="5172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Картина, що зображає вірус Ебола </a:t>
            </a:r>
          </a:p>
          <a:p>
            <a:r>
              <a:rPr lang="ru-RU" i="1"/>
              <a:t>в стилі Енді Уорхола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69938" y="233363"/>
            <a:ext cx="4486275" cy="8112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000" b="1" cap="none" smtClean="0"/>
              <a:t>3. ОБРАЗ  </a:t>
            </a:r>
            <a:r>
              <a:rPr lang="uk-UA" sz="2000" b="1" cap="none" smtClean="0"/>
              <a:t>ЛІКАРЯ</a:t>
            </a:r>
            <a:r>
              <a:rPr lang="ru-RU" sz="2000" b="1" cap="none" smtClean="0"/>
              <a:t>  У </a:t>
            </a:r>
            <a:r>
              <a:rPr lang="uk-UA" sz="2000" b="1" cap="none" smtClean="0"/>
              <a:t>ЖИВОПИСУ</a:t>
            </a:r>
            <a:r>
              <a:rPr lang="ru-RU" sz="2000" b="1" cap="none" smtClean="0"/>
              <a:t>  ТА  </a:t>
            </a:r>
            <a:r>
              <a:rPr lang="uk-UA" sz="2000" b="1" cap="none" smtClean="0"/>
              <a:t>КІНО</a:t>
            </a:r>
            <a:endParaRPr lang="uk-UA" sz="2000" cap="none" smtClean="0"/>
          </a:p>
        </p:txBody>
      </p:sp>
      <p:sp>
        <p:nvSpPr>
          <p:cNvPr id="24578" name="Прямоугольник 5"/>
          <p:cNvSpPr>
            <a:spLocks noChangeArrowheads="1"/>
          </p:cNvSpPr>
          <p:nvPr/>
        </p:nvSpPr>
        <p:spPr bwMode="auto">
          <a:xfrm>
            <a:off x="325438" y="6089650"/>
            <a:ext cx="572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наприклад, образи лікаря та дитини-пацієнта на плакаті «Перед уколом», Норманна Роквелла</a:t>
            </a:r>
          </a:p>
        </p:txBody>
      </p:sp>
      <p:pic>
        <p:nvPicPr>
          <p:cNvPr id="24579" name="Picture 7" descr="Рисунок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7400" y="206375"/>
            <a:ext cx="3943350" cy="598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 descr="Рисунок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8" y="1339850"/>
            <a:ext cx="4486275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25602" name="Объект 2"/>
          <p:cNvSpPr>
            <a:spLocks noGrp="1"/>
          </p:cNvSpPr>
          <p:nvPr>
            <p:ph idx="1"/>
          </p:nvPr>
        </p:nvSpPr>
        <p:spPr>
          <a:xfrm>
            <a:off x="6389688" y="615950"/>
            <a:ext cx="5476875" cy="564991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добирати та опрацьовувати наукові й інформаційні джерела;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готувати доповіді та презентації;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аналізувати й інтерпретувати культурні явища та художні твори;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характеризувати культурні епохи та творчість їх представників;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порівнювати культурні процеси та визначати їх взаємозв’язки;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застосовувати культурологічні знання у навчальній і професійній діяльності.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431800" y="2527300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6627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6628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536575" y="2209800"/>
            <a:ext cx="5319713" cy="2665413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Трухманова С. Л.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Школьнікова Т. Ю.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Старший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викладач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Іванова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Н. В.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Старший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викладач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Ратушняк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І. І.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651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7652" name="Прямоугольник 4"/>
          <p:cNvSpPr>
            <a:spLocks noChangeArrowheads="1"/>
          </p:cNvSpPr>
          <p:nvPr/>
        </p:nvSpPr>
        <p:spPr bwMode="auto">
          <a:xfrm>
            <a:off x="6716713" y="1879600"/>
            <a:ext cx="5033962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424</TotalTime>
  <Words>863</Words>
  <Application>Microsoft Office PowerPoint</Application>
  <PresentationFormat>Произвольный</PresentationFormat>
  <Paragraphs>165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Arial</vt:lpstr>
      <vt:lpstr>Gill Sans MT</vt:lpstr>
      <vt:lpstr>Calibri</vt:lpstr>
      <vt:lpstr>Arvo Italics</vt:lpstr>
      <vt:lpstr>Corbel</vt:lpstr>
      <vt:lpstr>맑은 고딕</vt:lpstr>
      <vt:lpstr>휴먼매직체</vt:lpstr>
      <vt:lpstr>Parcel</vt:lpstr>
      <vt:lpstr>Parcel</vt:lpstr>
      <vt:lpstr>Parcel</vt:lpstr>
      <vt:lpstr>ВК 1.2. ІСТОРІЯ СВІТОВОЇ КУЛЬТУРИ</vt:lpstr>
      <vt:lpstr>ПАСПОРТ ОСВІТНЬОГО КОМПОНЕНТА   ВК 1.2. «ІСТОРІЯ СВІТОВОЇ КУЛЬТУРИ» </vt:lpstr>
      <vt:lpstr>ЧОМУ ВАРТО ОБРАТИ ЦЕЙ КУРС</vt:lpstr>
      <vt:lpstr>Мета:</vt:lpstr>
      <vt:lpstr>ЩО ВИ БУДЕТЕ ВИВЧАТИ</vt:lpstr>
      <vt:lpstr>Слайд 6</vt:lpstr>
      <vt:lpstr>Слайд 7</vt:lpstr>
      <vt:lpstr>ВИЯВИМО, ЯКІ СИМВОЛИ ЗАШИФРОВАНІ НА КАРТИНАХ</vt:lpstr>
      <vt:lpstr>Слайд 9</vt:lpstr>
      <vt:lpstr>РОЗГЛЯНЕМО МЕДИЧНУ ТЕМАТИКУ  У ТВОРЧОСТІ МИТЦІВ РІЗНИХ ЕПОХ ТА СУЧАСНОМУ МИСТЕЦТВІ:   1. АНАТОМІЯ  (СЕРІЯ РОБІТ З АНАТОМІЧНИХ КЛАСІВ ТА У СУЧАСНОМУ МИСТЕЦТВІ)</vt:lpstr>
      <vt:lpstr>2. ХВОРОБИ ТА ЕПІДЕМІЇ  (В ПОГЛЯДАХ РІЗНИХ ЕПОХ)</vt:lpstr>
      <vt:lpstr>3. ОБРАЗ  ЛІКАРЯ  У ЖИВОПИСУ  ТА  КІНО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35</cp:revision>
  <dcterms:created xsi:type="dcterms:W3CDTF">2026-04-08T10:22:59Z</dcterms:created>
  <dcterms:modified xsi:type="dcterms:W3CDTF">2026-06-29T09:13:10Z</dcterms:modified>
</cp:coreProperties>
</file>