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Gill Sans" panose="020B0604020202020204" charset="0"/>
      <p:regular r:id="rId14"/>
      <p:bold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6736080" y="804672"/>
            <a:ext cx="4815840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lvl="2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lvl="5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2"/>
          </p:nvPr>
        </p:nvSpPr>
        <p:spPr>
          <a:xfrm>
            <a:off x="1115568" y="3549918"/>
            <a:ext cx="3794760" cy="2194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1581912" y="2638044"/>
            <a:ext cx="4271771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6338315" y="2638044"/>
            <a:ext cx="4270247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2"/>
          </p:nvPr>
        </p:nvSpPr>
        <p:spPr>
          <a:xfrm>
            <a:off x="1583436" y="3143250"/>
            <a:ext cx="4270248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3"/>
          </p:nvPr>
        </p:nvSpPr>
        <p:spPr>
          <a:xfrm>
            <a:off x="6338316" y="3143250"/>
            <a:ext cx="4253484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4"/>
          </p:nvPr>
        </p:nvSpPr>
        <p:spPr>
          <a:xfrm>
            <a:off x="633831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>
            <a:spLocks noGrp="1"/>
          </p:cNvSpPr>
          <p:nvPr>
            <p:ph type="pic" idx="2"/>
          </p:nvPr>
        </p:nvSpPr>
        <p:spPr>
          <a:xfrm>
            <a:off x="6095999" y="0"/>
            <a:ext cx="6102097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1115568" y="3549918"/>
            <a:ext cx="3794760" cy="2194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4545009" y="324172"/>
            <a:ext cx="3101983" cy="7729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6810676" y="2779696"/>
            <a:ext cx="4983480" cy="1298608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2838641" y="329756"/>
            <a:ext cx="4983480" cy="6198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/>
          <p:nvPr/>
        </p:nvSpPr>
        <p:spPr>
          <a:xfrm>
            <a:off x="2283691" y="244611"/>
            <a:ext cx="925714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ім. М.І. Пирогова МОЗ України</a:t>
            </a:r>
            <a:endParaRPr sz="2400" b="1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БІОЛОГІЧНОЇ ФІЗИКИ, МЕДИЧНОЇ АПАРАТУРИ ТА ІНФОРМАТИКИ</a:t>
            </a: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І3 ПЕДІАТРІЯ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ГАЛУЗЬ ЗНАНЬ: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 ОХОРОНА ЗДОРОВ’Я ТА СОЦІАЛЬНЕ ЗАБЕЗПЕЧЕННЯ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ОСВІТНЬО-ПРОФЕСІЙНА ПРОГРАМА: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«ПЕДІАТРІЯ</a:t>
            </a: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РІВЕНЬ ВИЩОЇ ОСВІТИ: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ДРУГИЙ (МАГІСТЕРСЬКИЙ)</a:t>
            </a:r>
            <a:endParaRPr dirty="0"/>
          </a:p>
        </p:txBody>
      </p:sp>
      <p:sp>
        <p:nvSpPr>
          <p:cNvPr id="88" name="Google Shape;88;p13"/>
          <p:cNvSpPr txBox="1"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800"/>
              <a:buFont typeface="Calibri"/>
              <a:buNone/>
            </a:pPr>
            <a:r>
              <a:rPr lang="uk-UA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ВК 1.6. Європейський стандарт комп’ютерної компетентності</a:t>
            </a:r>
            <a:endParaRPr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272D7B5-3C3C-49D2-9286-8C77CE1A43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585" y="244611"/>
            <a:ext cx="1673818" cy="167381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>
            <a:spLocks noGrp="1"/>
          </p:cNvSpPr>
          <p:nvPr>
            <p:ph type="title"/>
          </p:nvPr>
        </p:nvSpPr>
        <p:spPr>
          <a:xfrm>
            <a:off x="1278147" y="464854"/>
            <a:ext cx="9635706" cy="1847286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 fontScale="90000"/>
          </a:bodyPr>
          <a:lstStyle/>
          <a:p>
            <a:pPr lvl="0">
              <a:buClr>
                <a:srgbClr val="002060"/>
              </a:buClr>
              <a:buSzPts val="3200"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ПАСПОРТ ОСВІТНЬОГО КОМПОНЕНТА </a:t>
            </a: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ВК 1.6. ЄВРОПЕЙСЬКИЙ СТАНДАРТ КОМП’ЮТЕРНОЇ КОМПЕТЕНТНОСТІ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4"/>
          <p:cNvSpPr txBox="1">
            <a:spLocks noGrp="1"/>
          </p:cNvSpPr>
          <p:nvPr>
            <p:ph type="body" idx="1"/>
          </p:nvPr>
        </p:nvSpPr>
        <p:spPr>
          <a:xfrm>
            <a:off x="1278147" y="2454912"/>
            <a:ext cx="9635706" cy="3750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Спеціальність: І3 Педіатрія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Курс: 1-й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Кредити: </a:t>
            </a:r>
            <a:r>
              <a:rPr lang="en-US" sz="2800" dirty="0"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lang="en-US" sz="2800" dirty="0">
                <a:latin typeface="Calibri"/>
                <a:ea typeface="Calibri"/>
                <a:cs typeface="Calibri"/>
                <a:sym typeface="Calibri"/>
              </a:rPr>
              <a:t>0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Форма контролю: залік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Мова: українська</a:t>
            </a:r>
            <a:endParaRPr dirty="0"/>
          </a:p>
          <a:p>
            <a:pPr marL="228600" lvl="0" indent="-228600">
              <a:buSzPts val="2800"/>
            </a:pP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Пререквізити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базується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на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засвоєних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практичних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навичках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і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знаннях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з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шкільного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курсу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інформатики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та математики </a:t>
            </a:r>
            <a:r>
              <a:rPr lang="uk-UA" sz="2800" i="1" dirty="0"/>
              <a:t> </a:t>
            </a:r>
            <a:endParaRPr sz="2800" i="1" dirty="0"/>
          </a:p>
        </p:txBody>
      </p:sp>
      <p:pic>
        <p:nvPicPr>
          <p:cNvPr id="4" name="Picture 2" descr="Блог вчителя інформатики - u5_4">
            <a:extLst>
              <a:ext uri="{FF2B5EF4-FFF2-40B4-BE49-F238E27FC236}">
                <a16:creationId xmlns:a16="http://schemas.microsoft.com/office/drawing/2014/main" id="{7A786B9E-A085-4EC3-B38A-B6C1B1CFE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092" y="2965453"/>
            <a:ext cx="3794761" cy="1942639"/>
          </a:xfrm>
          <a:prstGeom prst="rect">
            <a:avLst/>
          </a:prstGeom>
          <a:noFill/>
          <a:ln w="38100">
            <a:solidFill>
              <a:srgbClr val="2F3242"/>
            </a:solidFill>
          </a:ln>
          <a:effectLst>
            <a:softEdge rad="101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690771" y="2425206"/>
            <a:ext cx="5018705" cy="184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 sz="24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КЛЮЧОВА ПЕРЕВАГА:</a:t>
            </a:r>
            <a:endParaRPr dirty="0"/>
          </a:p>
          <a:p>
            <a:pPr marL="0" indent="0" algn="just">
              <a:buSzPts val="2400"/>
              <a:buNone/>
            </a:pP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      </a:t>
            </a:r>
            <a:r>
              <a:rPr lang="ru-RU" sz="2600" b="1" dirty="0" err="1">
                <a:latin typeface="Calibri"/>
                <a:ea typeface="Calibri"/>
                <a:cs typeface="Calibri"/>
                <a:sym typeface="Calibri"/>
              </a:rPr>
              <a:t>цифрова</a:t>
            </a: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1" dirty="0" err="1">
                <a:latin typeface="Calibri"/>
                <a:ea typeface="Calibri"/>
                <a:cs typeface="Calibri"/>
                <a:sym typeface="Calibri"/>
              </a:rPr>
              <a:t>грамотність</a:t>
            </a: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за </a:t>
            </a:r>
            <a:r>
              <a:rPr lang="ru-RU" sz="2600" b="1" dirty="0" err="1">
                <a:latin typeface="Calibri"/>
                <a:ea typeface="Calibri"/>
                <a:cs typeface="Calibri"/>
                <a:sym typeface="Calibri"/>
              </a:rPr>
              <a:t>європейськими</a:t>
            </a: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стандартами </a:t>
            </a:r>
            <a:r>
              <a:rPr lang="uk-UA" sz="2600" b="1" dirty="0">
                <a:latin typeface="Calibri"/>
                <a:ea typeface="Calibri"/>
                <a:cs typeface="Calibri"/>
                <a:sym typeface="Calibri"/>
              </a:rPr>
              <a:t>→ автоматизація рутини та ефективні лікувально-діагностичні рішення</a:t>
            </a:r>
          </a:p>
          <a:p>
            <a:pPr marL="228600" lvl="0" indent="-1079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endParaRPr lang="uk-UA" dirty="0"/>
          </a:p>
        </p:txBody>
      </p:sp>
      <p:sp>
        <p:nvSpPr>
          <p:cNvPr id="101" name="Google Shape;101;p15"/>
          <p:cNvSpPr txBox="1">
            <a:spLocks noGrp="1"/>
          </p:cNvSpPr>
          <p:nvPr>
            <p:ph type="body" idx="2"/>
          </p:nvPr>
        </p:nvSpPr>
        <p:spPr>
          <a:xfrm>
            <a:off x="6490633" y="804672"/>
            <a:ext cx="5170413" cy="4723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 fontScale="92500" lnSpcReduction="2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формує навички впевненого користувача сучасного медичного </a:t>
            </a:r>
            <a:r>
              <a:rPr lang="uk-UA" sz="2600" dirty="0" err="1">
                <a:latin typeface="Calibri"/>
                <a:ea typeface="Calibri"/>
                <a:cs typeface="Calibri"/>
                <a:sym typeface="Calibri"/>
              </a:rPr>
              <a:t>софту</a:t>
            </a: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 та ПК </a:t>
            </a:r>
            <a:endParaRPr sz="2600"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вчить аналізувати клінічні й наукові дані за допомогою таблиць та графіків</a:t>
            </a:r>
            <a:endParaRPr sz="2600"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розвиває вміння безпечно працювати з персональними даними пацієнтів в мережі</a:t>
            </a:r>
            <a:endParaRPr sz="2600"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допомагає інтегрувати цифрові технології у щоденну практику лікаря та наукові дослідження</a:t>
            </a:r>
            <a:endParaRPr sz="2600" dirty="0"/>
          </a:p>
        </p:txBody>
      </p:sp>
      <p:pic>
        <p:nvPicPr>
          <p:cNvPr id="5" name="Picture 2" descr="Запровадження та розвиток телемедицини в Україні – НАМН України">
            <a:extLst>
              <a:ext uri="{FF2B5EF4-FFF2-40B4-BE49-F238E27FC236}">
                <a16:creationId xmlns:a16="http://schemas.microsoft.com/office/drawing/2014/main" id="{C9DBA1F5-BEF2-4B82-8B77-9A7A6D86D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404" y="4405922"/>
            <a:ext cx="3372255" cy="224408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579394" y="647234"/>
            <a:ext cx="4837003" cy="187097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ЩО ВИ БУДЕТЕ ВИВЧАТИ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6096000" y="804672"/>
            <a:ext cx="5644551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роботу з персональним комп’ютером та периферійними пристроями лікаря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сучасні програмні продукти для створення, опрацювання та аналізу медичних текстових і табличних даних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інструменти для підготовки мультимедійних презентацій та професійних доповідей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мережеві технології та інформаційно-комунікаційні засоби у сфері охорони здоров’я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вимоги інформаційної безпеки та правила захисту персональних даних пацієнтів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перспективи розвитку цифрових медичних технологій і програмного забезпечення</a:t>
            </a:r>
            <a:endParaRPr sz="24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2" descr="Закони, за якими живе сучасна світова медицина | Ваше Здоров'я">
            <a:extLst>
              <a:ext uri="{FF2B5EF4-FFF2-40B4-BE49-F238E27FC236}">
                <a16:creationId xmlns:a16="http://schemas.microsoft.com/office/drawing/2014/main" id="{73832648-42D5-406D-845E-26DCAC44B1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21" y="3012636"/>
            <a:ext cx="4628147" cy="304069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598516" y="514232"/>
            <a:ext cx="4880136" cy="2633012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Gill Sans"/>
              <a:buNone/>
            </a:pP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ЗМОЖЕТЕ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 УМОВИ ОПАНУВАННЯ КУРСУ</a:t>
            </a:r>
            <a:endParaRPr sz="3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6359236" y="514232"/>
            <a:ext cx="5345084" cy="5512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використовувати системне та прикладне програмне забезпечення загального призначення у своїй практиці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ефективно опрацьовувати медичні дані та текстові документи за допомогою редакторів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здійснювати аналіз і статистичну обробку даних засобами табличних процесорів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проектувати та розробляти професійні мультимедійні презентації для наукових і клінічних доповідей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застосовувати мережеве програмне забезпечення та сучасні цифрові технології у щоденній роботі лікаря й наукових дослідженнях.</a:t>
            </a:r>
            <a:endParaRPr sz="20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2" descr="Діджиталізація це: переваги, методи та що включає в себе - IT рейтинг UA">
            <a:extLst>
              <a:ext uri="{FF2B5EF4-FFF2-40B4-BE49-F238E27FC236}">
                <a16:creationId xmlns:a16="http://schemas.microsoft.com/office/drawing/2014/main" id="{7ABF1738-7F85-4238-B35A-CF229126ED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7" t="-415" r="11011"/>
          <a:stretch/>
        </p:blipFill>
        <p:spPr bwMode="auto">
          <a:xfrm>
            <a:off x="894803" y="3710756"/>
            <a:ext cx="4287562" cy="2633012"/>
          </a:xfrm>
          <a:prstGeom prst="rect">
            <a:avLst/>
          </a:prstGeom>
          <a:noFill/>
          <a:effectLst>
            <a:softEdge rad="88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title"/>
          </p:nvPr>
        </p:nvSpPr>
        <p:spPr>
          <a:xfrm>
            <a:off x="6929426" y="479420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ПІДСУМКОВИЙ КОНТРОЛЬ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8"/>
          <p:cNvSpPr txBox="1">
            <a:spLocks noGrp="1"/>
          </p:cNvSpPr>
          <p:nvPr>
            <p:ph type="body" idx="1"/>
          </p:nvPr>
        </p:nvSpPr>
        <p:spPr>
          <a:xfrm>
            <a:off x="1043336" y="1800603"/>
            <a:ext cx="4815840" cy="2857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Лекції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Практичні / Семінарські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Самостійна робота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Індивідуальна самостійна робота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8"/>
          <p:cNvSpPr/>
          <p:nvPr/>
        </p:nvSpPr>
        <p:spPr>
          <a:xfrm>
            <a:off x="6786880" y="2389897"/>
            <a:ext cx="4629202" cy="3106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    Залік: </a:t>
            </a:r>
            <a:r>
              <a:rPr lang="uk-UA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  <a:endParaRPr dirty="0"/>
          </a:p>
        </p:txBody>
      </p:sp>
      <p:sp>
        <p:nvSpPr>
          <p:cNvPr id="121" name="Google Shape;121;p18"/>
          <p:cNvSpPr txBox="1"/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ФОРМИ НАВЧАННЯ 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Picture 2" descr="ОСНОВИ МЕДИЧНОЇ ІНФОРМАТИКИ">
            <a:extLst>
              <a:ext uri="{FF2B5EF4-FFF2-40B4-BE49-F238E27FC236}">
                <a16:creationId xmlns:a16="http://schemas.microsoft.com/office/drawing/2014/main" id="{8F71E7A8-BBC3-4626-952A-B217CFA63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217" y="4466436"/>
            <a:ext cx="3540894" cy="2064008"/>
          </a:xfrm>
          <a:prstGeom prst="rect">
            <a:avLst/>
          </a:prstGeom>
          <a:noFill/>
          <a:effectLst>
            <a:softEdge rad="88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9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9"/>
          <p:cNvSpPr txBox="1">
            <a:spLocks noGrp="1"/>
          </p:cNvSpPr>
          <p:nvPr>
            <p:ph type="body" idx="1"/>
          </p:nvPr>
        </p:nvSpPr>
        <p:spPr>
          <a:xfrm>
            <a:off x="1652412" y="5284785"/>
            <a:ext cx="3130480" cy="940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Доцент Остапенко Емілія Миколаївна</a:t>
            </a:r>
            <a:endParaRPr dirty="0"/>
          </a:p>
        </p:txBody>
      </p:sp>
      <p:sp>
        <p:nvSpPr>
          <p:cNvPr id="128" name="Google Shape;128;p19"/>
          <p:cNvSpPr txBox="1"/>
          <p:nvPr/>
        </p:nvSpPr>
        <p:spPr>
          <a:xfrm>
            <a:off x="974324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РОЗРОБНИКИ КУРСУ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9"/>
          <p:cNvSpPr/>
          <p:nvPr/>
        </p:nvSpPr>
        <p:spPr>
          <a:xfrm>
            <a:off x="7428595" y="2408390"/>
            <a:ext cx="392733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інформація: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Вінниця, вул.Пирогова,56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біологічної фізики, медичної апаратури та інформатики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physics</a:t>
            </a: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@vnmu.edu.ua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F3A4C28-7A55-48FF-87D4-973241E42C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070" y="1791752"/>
            <a:ext cx="4763165" cy="3172268"/>
          </a:xfrm>
          <a:prstGeom prst="rect">
            <a:avLst/>
          </a:prstGeom>
          <a:effectLst>
            <a:softEdge rad="889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363</Words>
  <Application>Microsoft Office PowerPoint</Application>
  <PresentationFormat>Широкий екран</PresentationFormat>
  <Paragraphs>52</Paragraphs>
  <Slides>7</Slides>
  <Notes>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1" baseType="lpstr">
      <vt:lpstr>Calibri</vt:lpstr>
      <vt:lpstr>Arial</vt:lpstr>
      <vt:lpstr>Gill Sans</vt:lpstr>
      <vt:lpstr>Parcel</vt:lpstr>
      <vt:lpstr>ВК 1.6. Європейський стандарт комп’ютерної компетентності</vt:lpstr>
      <vt:lpstr>ПАСПОРТ ОСВІТНЬОГО КОМПОНЕНТА   ВК 1.6. ЄВРОПЕЙСЬКИЙ СТАНДАРТ КОМП’ЮТЕРНОЇ КОМПЕТЕНТНОСТІ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1.1. СОЦІОЛОГІЯ ТА МЕДИЧНА СОЦІОЛОГІЯ</dc:title>
  <dc:creator>Emiliya</dc:creator>
  <cp:lastModifiedBy>Остапенко Емілія Миколаївна</cp:lastModifiedBy>
  <cp:revision>10</cp:revision>
  <dcterms:modified xsi:type="dcterms:W3CDTF">2026-06-29T10:01:33Z</dcterms:modified>
</cp:coreProperties>
</file>