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96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Помірний стиль 2 –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86" d="100"/>
          <a:sy n="86" d="100"/>
        </p:scale>
        <p:origin x="514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="ctr" anchorCtr="1">
            <a:normAutofit/>
          </a:bodyPr>
          <a:lstStyle>
            <a:lvl1pPr algn="ctr">
              <a:defRPr sz="380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5194" y="4352544"/>
            <a:ext cx="6801612" cy="1239894"/>
          </a:xfrm>
          <a:noFill/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430C0A-5464-4FE4-84EB-FF9C94016DF4}" type="datetimeFigureOut">
              <a:rPr lang="en-US" dirty="0"/>
              <a:t>6/27/2026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70A7B3-6521-4DCA-87E5-044747A908C1}" type="datetimeFigureOut">
              <a:rPr lang="en-US" dirty="0"/>
              <a:t>6/27/2026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="ctr" anchorCtr="1">
            <a:normAutofit/>
          </a:bodyPr>
          <a:lstStyle>
            <a:lvl1pPr>
              <a:defRPr sz="380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695194" y="4352465"/>
            <a:ext cx="6801612" cy="1265082"/>
          </a:xfrm>
        </p:spPr>
        <p:txBody>
          <a:bodyPr anchor="t" anchorCtr="1"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0C6404-AD6E-4860-8E75-697CA40B95DA}" type="datetimeFigureOut">
              <a:rPr lang="en-US" dirty="0"/>
              <a:t>6/27/2026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581912" y="2638044"/>
            <a:ext cx="4271771" cy="310198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38315" y="2638044"/>
            <a:ext cx="4270247" cy="310198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134690-1557-4C89-A502-4959FE7FAD70}" type="datetimeFigureOut">
              <a:rPr lang="en-US" dirty="0"/>
              <a:t>6/27/2026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8343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583436" y="3143250"/>
            <a:ext cx="4270248" cy="2596776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38316" y="3143250"/>
            <a:ext cx="4253484" cy="2596776"/>
          </a:xfrm>
        </p:spPr>
        <p:txBody>
          <a:bodyPr/>
          <a:lstStyle>
            <a:lvl5pPr>
              <a:defRPr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633831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7D4976-E339-4826-83B7-FBD03F55ECF8}" type="datetimeFigureOut">
              <a:rPr lang="en-US" dirty="0"/>
              <a:t>6/27/2026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‹№›</a:t>
            </a:fld>
            <a:endParaRPr lang="en-US" dirty="0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037C31-9E7A-4F99-8774-A0E530DE1A42}" type="datetimeFigureOut">
              <a:rPr lang="en-US" dirty="0"/>
              <a:t>6/27/2026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78504F-A551-4DE0-9316-4DCD1D8CC752}" type="datetimeFigureOut">
              <a:rPr lang="en-US" dirty="0"/>
              <a:t>6/27/2026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angle 25"/>
          <p:cNvSpPr/>
          <p:nvPr/>
        </p:nvSpPr>
        <p:spPr>
          <a:xfrm>
            <a:off x="6096000" y="0"/>
            <a:ext cx="6096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4672" y="2243828"/>
            <a:ext cx="4486656" cy="1141497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="ctr" anchorCtr="1">
            <a:norm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36080" y="804672"/>
            <a:ext cx="4815840" cy="5248656"/>
          </a:xfrm>
        </p:spPr>
        <p:txBody>
          <a:bodyPr>
            <a:normAutofit/>
          </a:bodyPr>
          <a:lstStyle>
            <a:lvl1pPr>
              <a:defRPr sz="1900">
                <a:solidFill>
                  <a:schemeClr val="tx1"/>
                </a:solidFill>
              </a:defRPr>
            </a:lvl1pPr>
            <a:lvl2pPr>
              <a:defRPr sz="1600">
                <a:solidFill>
                  <a:schemeClr val="tx1"/>
                </a:solidFill>
              </a:defRPr>
            </a:lvl2pPr>
            <a:lvl3pPr>
              <a:defRPr sz="1600">
                <a:solidFill>
                  <a:schemeClr val="tx1"/>
                </a:solidFill>
              </a:defRPr>
            </a:lvl3pPr>
            <a:lvl4pPr>
              <a:defRPr sz="1600">
                <a:solidFill>
                  <a:schemeClr val="tx1"/>
                </a:solidFill>
              </a:defRPr>
            </a:lvl4pPr>
            <a:lvl5pPr>
              <a:defRPr sz="1600">
                <a:solidFill>
                  <a:schemeClr val="tx1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6"/>
          </a:xfrm>
        </p:spPr>
        <p:txBody>
          <a:bodyPr anchor="t" anchorCtr="1">
            <a:normAutofit/>
          </a:bodyPr>
          <a:lstStyle>
            <a:lvl1pPr marL="0" indent="0" algn="ctr">
              <a:buNone/>
              <a:defRPr sz="1500">
                <a:solidFill>
                  <a:schemeClr val="tx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BE4249-C0D0-4B06-8692-E8BB871AF643}" type="datetimeFigureOut">
              <a:rPr lang="en-US" dirty="0"/>
              <a:t>6/27/2026</a:t>
            </a:fld>
            <a:endParaRPr lang="en-US" dirty="0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1"/>
          </p:nvPr>
        </p:nvSpPr>
        <p:spPr>
          <a:xfrm>
            <a:off x="804672" y="6236208"/>
            <a:ext cx="5124797" cy="320040"/>
          </a:xfrm>
        </p:spPr>
        <p:txBody>
          <a:bodyPr/>
          <a:lstStyle>
            <a:lvl1pPr>
              <a:defRPr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8523" y="2243828"/>
            <a:ext cx="4494998" cy="1134640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="ctr" anchorCtr="1">
            <a:no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5999" y="0"/>
            <a:ext cx="6102097" cy="6858000"/>
          </a:xfrm>
          <a:solidFill>
            <a:schemeClr val="bg1">
              <a:lumMod val="85000"/>
            </a:schemeClr>
          </a:solidFill>
        </p:spPr>
        <p:txBody>
          <a:bodyPr anchor="t"/>
          <a:lstStyle>
            <a:lvl1pPr marL="0" indent="0">
              <a:buNone/>
              <a:defRPr sz="32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7"/>
          </a:xfrm>
        </p:spPr>
        <p:txBody>
          <a:bodyPr anchor="t" anchorCtr="1">
            <a:normAutofit/>
          </a:bodyPr>
          <a:lstStyle>
            <a:lvl1pPr marL="0" indent="0" algn="ctr">
              <a:buNone/>
              <a:defRPr sz="1500">
                <a:solidFill>
                  <a:schemeClr val="tx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  <a:effectLst>
                  <a:outerShdw blurRad="50800" dist="38100" dir="2700000" algn="tl" rotWithShape="0">
                    <a:prstClr val="black">
                      <a:alpha val="43000"/>
                    </a:prstClr>
                  </a:outerShdw>
                </a:effectLst>
              </a:defRPr>
            </a:lvl1pPr>
          </a:lstStyle>
          <a:p>
            <a:fld id="{042B0DB6-F5C7-45FB-8CF3-31B45F9C2DAC}" type="datetimeFigureOut">
              <a:rPr lang="en-US" dirty="0"/>
              <a:t>6/27/2026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>
          <a:xfrm>
            <a:off x="804672" y="6236208"/>
            <a:ext cx="5124797" cy="320040"/>
          </a:xfrm>
        </p:spPr>
        <p:txBody>
          <a:bodyPr/>
          <a:lstStyle>
            <a:lvl1pPr>
              <a:defRPr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F9C37B-1D36-470B-8223-D6C91242EC14}" type="datetimeFigureOut">
              <a:rPr lang="en-US" dirty="0"/>
              <a:t>6/27/2026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53112" y="937260"/>
            <a:ext cx="1298608" cy="4983480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231136" y="937260"/>
            <a:ext cx="6198489" cy="4983480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C6F52A-A82B-47A2-A83A-8C4C91F2D59F}" type="datetimeFigureOut">
              <a:rPr lang="en-US" dirty="0"/>
              <a:t>6/27/2026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231136" y="964692"/>
            <a:ext cx="7729728" cy="1188720"/>
          </a:xfrm>
          <a:prstGeom prst="rect">
            <a:avLst/>
          </a:prstGeom>
          <a:solidFill>
            <a:schemeClr val="bg1"/>
          </a:solidFill>
          <a:ln w="31750" cap="sq">
            <a:solidFill>
              <a:schemeClr val="tx1">
                <a:lumMod val="75000"/>
                <a:lumOff val="25000"/>
              </a:schemeClr>
            </a:solidFill>
            <a:miter lim="800000"/>
          </a:ln>
        </p:spPr>
        <p:txBody>
          <a:bodyPr vert="horz" lIns="182880" tIns="182880" rIns="182880" bIns="18288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31136" y="2638044"/>
            <a:ext cx="7729728" cy="310198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821429" y="6238816"/>
            <a:ext cx="2753746" cy="32396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fld id="{1160EA64-D806-43AC-9DF2-F8C432F32B4C}" type="datetimeFigureOut">
              <a:rPr lang="en-US" dirty="0"/>
              <a:t>6/27/2026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600200" y="6236208"/>
            <a:ext cx="5901189" cy="3200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758922" y="6217920"/>
            <a:ext cx="365760" cy="365760"/>
          </a:xfrm>
          <a:prstGeom prst="ellipse">
            <a:avLst/>
          </a:prstGeom>
          <a:solidFill>
            <a:srgbClr val="1D1D1D">
              <a:alpha val="70000"/>
            </a:srgbClr>
          </a:solidFill>
        </p:spPr>
        <p:txBody>
          <a:bodyPr vert="horz" lIns="18288" tIns="45720" rIns="18288" bIns="45720" rtlCol="0" anchor="ctr">
            <a:noAutofit/>
          </a:bodyPr>
          <a:lstStyle>
            <a:lvl1pPr algn="ctr">
              <a:defRPr sz="1100" spc="0" baseline="0">
                <a:solidFill>
                  <a:srgbClr val="FFFFFF"/>
                </a:solidFill>
              </a:defRPr>
            </a:lvl1pPr>
          </a:lstStyle>
          <a:p>
            <a:fld id="{8A7A6979-0714-4377-B894-6BE4C2D6E202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hf sldNum="0" hdr="0" ftr="0" dt="0"/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2800" kern="1200" cap="all" spc="200" baseline="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1pPr>
      <a:lvl2pPr marL="4572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6858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9144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11430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131286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48431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165735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1882775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ик 9"/>
          <p:cNvSpPr/>
          <p:nvPr/>
        </p:nvSpPr>
        <p:spPr>
          <a:xfrm>
            <a:off x="3045125" y="244611"/>
            <a:ext cx="7107469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Вінницький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національний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медичний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університет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</a:p>
          <a:p>
            <a:pPr algn="ctr"/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ім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. М.І. Пирогова МОЗ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України</a:t>
            </a:r>
            <a:endParaRPr lang="ru-RU" sz="24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endParaRPr lang="ru-RU" sz="2400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r>
              <a:rPr lang="ru-RU" sz="2400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КАФЕДРА </a:t>
            </a:r>
            <a:r>
              <a:rPr lang="uk-UA" sz="2400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КЛІНІЧНОЇ ФАРМАЦІЇ ТА КЛІНІЧНОЇ ФАРМАКОЛОГІЇ</a:t>
            </a:r>
            <a:endParaRPr lang="ru-RU" sz="2400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2079403" y="4361789"/>
            <a:ext cx="7860144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СПЕЦІАЛЬНІСТЬ: </a:t>
            </a:r>
            <a:r>
              <a:rPr lang="uk-UA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221 СТОМАТОЛОГІЯ</a:t>
            </a:r>
          </a:p>
          <a:p>
            <a:pPr algn="ctr">
              <a:lnSpc>
                <a:spcPct val="150000"/>
              </a:lnSpc>
            </a:pP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ГАЛУЗЬ ЗНАНЬ: </a:t>
            </a:r>
            <a:r>
              <a:rPr lang="uk-UA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22 ОХОРОНА ЗДОРОВ’Я</a:t>
            </a:r>
          </a:p>
          <a:p>
            <a:pPr algn="ctr">
              <a:lnSpc>
                <a:spcPct val="150000"/>
              </a:lnSpc>
            </a:pP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ОСВІТНЬО-ПРОФЕСІЙНА ПРОГРАМА</a:t>
            </a:r>
            <a:r>
              <a:rPr lang="uk-UA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:</a:t>
            </a:r>
            <a:r>
              <a:rPr lang="uk-UA" b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«СТОМАТОЛОГІЯ</a:t>
            </a:r>
            <a:r>
              <a:rPr lang="uk-UA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»</a:t>
            </a:r>
            <a:endParaRPr lang="uk-UA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>
              <a:lnSpc>
                <a:spcPct val="150000"/>
              </a:lnSpc>
            </a:pP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РІВЕНЬ ВИЩОЇ ОСВІТИ: </a:t>
            </a:r>
            <a:r>
              <a:rPr lang="uk-UA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ДРУГИЙ (МАГІСТЕРСЬКИЙ)</a:t>
            </a:r>
          </a:p>
        </p:txBody>
      </p:sp>
      <p:sp>
        <p:nvSpPr>
          <p:cNvPr id="11" name="Заголовок 10"/>
          <p:cNvSpPr>
            <a:spLocks noGrp="1"/>
          </p:cNvSpPr>
          <p:nvPr>
            <p:ph type="ctrTitle"/>
          </p:nvPr>
        </p:nvSpPr>
        <p:spPr>
          <a:xfrm>
            <a:off x="2283691" y="2430019"/>
            <a:ext cx="7772400" cy="1470025"/>
          </a:xfrm>
        </p:spPr>
        <p:txBody>
          <a:bodyPr/>
          <a:lstStyle/>
          <a:p>
            <a:r>
              <a:rPr lang="ru-RU" b="1" dirty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ВК 4.4. </a:t>
            </a:r>
            <a:r>
              <a:rPr lang="uk-UA" b="1" dirty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ВЗАЄМОДІЯ ЛІКІВ НА ЕТАПАХ ФАРМАКОКІНЕТИКИ</a:t>
            </a:r>
          </a:p>
        </p:txBody>
      </p:sp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0E7B1290-59CE-4699-9DC7-4292AC5FF87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5058" y="244611"/>
            <a:ext cx="1316850" cy="17497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543300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0611" y="337351"/>
            <a:ext cx="9635706" cy="1642369"/>
          </a:xfrm>
        </p:spPr>
        <p:txBody>
          <a:bodyPr>
            <a:normAutofit fontScale="90000"/>
          </a:bodyPr>
          <a:lstStyle/>
          <a:p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Паспорт ОСВІТНЬОГО </a:t>
            </a:r>
            <a:r>
              <a:rPr lang="uk-UA" sz="3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КОМПОНЕнТА</a:t>
            </a:r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b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</a:br>
            <a:b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</a:br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ВК 4.4 «ВЗАЄМОДІЯ ЛІКІВ НА ЕТАПАХ ФАРМАКОКІНЕТИКИ» </a:t>
            </a:r>
            <a:endParaRPr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6027" y="2148396"/>
            <a:ext cx="10811829" cy="4509855"/>
          </a:xfrm>
        </p:spPr>
        <p:txBody>
          <a:bodyPr>
            <a:noAutofit/>
          </a:bodyPr>
          <a:lstStyle/>
          <a:p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Спеціальність: 221 Стоматологія</a:t>
            </a:r>
          </a:p>
          <a:p>
            <a:r>
              <a:rPr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Курс</a:t>
            </a: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: 4-й</a:t>
            </a:r>
            <a:endParaRPr sz="24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Кредити</a:t>
            </a: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: 2,0</a:t>
            </a:r>
            <a:endParaRPr sz="24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Форма</a:t>
            </a:r>
            <a:r>
              <a:rPr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контролю</a:t>
            </a: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: залік</a:t>
            </a:r>
            <a:endParaRPr sz="24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Мова</a:t>
            </a: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: українська, англійська</a:t>
            </a:r>
          </a:p>
          <a:p>
            <a:pPr algn="just"/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Пререквізити: для успішного засвоєння дисципліни студенту необхідні знання, отримані в процесі вивчення наступних дисциплін загальної підготовки: латинська мова, етика, філософія, медична біологія, медична хімія, біологічна та біоорганічна хімія, біофізика, анатомія людини, патологічна анатомія, фізіологія, патологічна фізіологія, мікробіологія, фармакологія</a:t>
            </a:r>
            <a:r>
              <a:rPr lang="uk-UA" sz="2400" i="1" dirty="0"/>
              <a:t> </a:t>
            </a:r>
            <a:endParaRPr sz="2400" i="1" dirty="0"/>
          </a:p>
        </p:txBody>
      </p:sp>
    </p:spTree>
    <p:extLst>
      <p:ext uri="{BB962C8B-B14F-4D97-AF65-F5344CB8AC3E}">
        <p14:creationId xmlns:p14="http://schemas.microsoft.com/office/powerpoint/2010/main" val="399676933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1976" y="346956"/>
            <a:ext cx="5018705" cy="1533086"/>
          </a:xfrm>
        </p:spPr>
        <p:txBody>
          <a:bodyPr>
            <a:normAutofit/>
          </a:bodyPr>
          <a:lstStyle/>
          <a:p>
            <a:r>
              <a:rPr sz="3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Чому</a:t>
            </a:r>
            <a:r>
              <a:rPr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sz="3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варто</a:t>
            </a:r>
            <a:r>
              <a:rPr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sz="3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обрати</a:t>
            </a:r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цей курс</a:t>
            </a:r>
            <a:endParaRPr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>
          <a:xfrm>
            <a:off x="370088" y="2024782"/>
            <a:ext cx="5355825" cy="1533086"/>
          </a:xfrm>
        </p:spPr>
        <p:txBody>
          <a:bodyPr>
            <a:normAutofit fontScale="92500" lnSpcReduction="10000"/>
          </a:bodyPr>
          <a:lstStyle/>
          <a:p>
            <a:pPr marL="0" indent="0" algn="ctr">
              <a:buNone/>
            </a:pPr>
            <a:r>
              <a:rPr lang="ru-RU" sz="2400" b="1" dirty="0">
                <a:solidFill>
                  <a:srgbClr val="0070C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КЛЮЧОВА ПЕРЕВАГА:</a:t>
            </a:r>
          </a:p>
          <a:p>
            <a:pPr marL="0" indent="0" algn="just">
              <a:buNone/>
            </a:pPr>
            <a:r>
              <a:rPr lang="ru-RU" sz="2400" b="1" dirty="0" err="1">
                <a:solidFill>
                  <a:srgbClr val="0070C0"/>
                </a:solidFill>
              </a:rPr>
              <a:t>здатність</a:t>
            </a:r>
            <a:r>
              <a:rPr lang="ru-RU" sz="2400" b="1" dirty="0">
                <a:solidFill>
                  <a:srgbClr val="0070C0"/>
                </a:solidFill>
              </a:rPr>
              <a:t> </a:t>
            </a:r>
            <a:r>
              <a:rPr lang="ru-RU" sz="2400" b="1" dirty="0" err="1">
                <a:solidFill>
                  <a:srgbClr val="0070C0"/>
                </a:solidFill>
              </a:rPr>
              <a:t>миттєво</a:t>
            </a:r>
            <a:r>
              <a:rPr lang="ru-RU" sz="2400" b="1" dirty="0">
                <a:solidFill>
                  <a:srgbClr val="0070C0"/>
                </a:solidFill>
              </a:rPr>
              <a:t> </a:t>
            </a:r>
            <a:r>
              <a:rPr lang="ru-RU" sz="2400" b="1" dirty="0" err="1">
                <a:solidFill>
                  <a:srgbClr val="0070C0"/>
                </a:solidFill>
              </a:rPr>
              <a:t>розпізнавати</a:t>
            </a:r>
            <a:r>
              <a:rPr lang="ru-RU" sz="2400" b="1" dirty="0">
                <a:solidFill>
                  <a:srgbClr val="0070C0"/>
                </a:solidFill>
              </a:rPr>
              <a:t> «</a:t>
            </a:r>
            <a:r>
              <a:rPr lang="ru-RU" sz="2400" b="1" dirty="0" err="1">
                <a:solidFill>
                  <a:srgbClr val="0070C0"/>
                </a:solidFill>
              </a:rPr>
              <a:t>невидимі</a:t>
            </a:r>
            <a:r>
              <a:rPr lang="ru-RU" sz="2400" b="1" dirty="0">
                <a:solidFill>
                  <a:srgbClr val="0070C0"/>
                </a:solidFill>
              </a:rPr>
              <a:t>» </a:t>
            </a:r>
            <a:r>
              <a:rPr lang="ru-RU" sz="2400" b="1" dirty="0" err="1">
                <a:solidFill>
                  <a:srgbClr val="0070C0"/>
                </a:solidFill>
              </a:rPr>
              <a:t>загрози</a:t>
            </a:r>
            <a:r>
              <a:rPr lang="ru-RU" sz="2400" b="1" dirty="0">
                <a:solidFill>
                  <a:srgbClr val="0070C0"/>
                </a:solidFill>
              </a:rPr>
              <a:t> </a:t>
            </a:r>
            <a:r>
              <a:rPr lang="ru-RU" sz="2400" b="1" dirty="0">
                <a:solidFill>
                  <a:srgbClr val="0070C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→ </a:t>
            </a:r>
            <a:r>
              <a:rPr lang="ru-RU" sz="2400" b="1" dirty="0">
                <a:solidFill>
                  <a:srgbClr val="0070C0"/>
                </a:solidFill>
              </a:rPr>
              <a:t>у </a:t>
            </a:r>
            <a:r>
              <a:rPr lang="ru-RU" sz="2400" b="1" dirty="0" err="1">
                <a:solidFill>
                  <a:srgbClr val="0070C0"/>
                </a:solidFill>
              </a:rPr>
              <a:t>складних</a:t>
            </a:r>
            <a:r>
              <a:rPr lang="ru-RU" sz="2400" b="1" dirty="0">
                <a:solidFill>
                  <a:srgbClr val="0070C0"/>
                </a:solidFill>
              </a:rPr>
              <a:t> </a:t>
            </a:r>
            <a:r>
              <a:rPr lang="ru-RU" sz="2400" b="1" dirty="0" err="1">
                <a:solidFill>
                  <a:srgbClr val="0070C0"/>
                </a:solidFill>
              </a:rPr>
              <a:t>призначеннях</a:t>
            </a:r>
            <a:endParaRPr lang="ru-RU" sz="2400" b="1" dirty="0">
              <a:solidFill>
                <a:srgbClr val="0070C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type="body" sz="half" idx="2"/>
          </p:nvPr>
        </p:nvSpPr>
        <p:spPr>
          <a:xfrm>
            <a:off x="6329779" y="852256"/>
            <a:ext cx="5637320" cy="5912528"/>
          </a:xfrm>
        </p:spPr>
        <p:txBody>
          <a:bodyPr>
            <a:normAutofit/>
          </a:bodyPr>
          <a:lstStyle/>
          <a:p>
            <a:pPr algn="just"/>
            <a:r>
              <a:rPr lang="uk-UA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Запобігання ускладненням: </a:t>
            </a:r>
            <a:r>
              <a:rPr lang="uk-UA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До 40% побічних реакцій викликані саме лікарськими взаємодіями. Ви дізнаєтесь, як попередити неефективність терапії та запобігти токсичності.</a:t>
            </a:r>
          </a:p>
          <a:p>
            <a:pPr algn="just"/>
            <a:r>
              <a:rPr lang="uk-UA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Ефективне вирішення проблеми поліпрагмазії: </a:t>
            </a:r>
            <a:r>
              <a:rPr lang="uk-UA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Опануєте навички безпечного ведення пацієнтів (особливо літнього віку), які одночасно приймають велику кількість ліків.</a:t>
            </a:r>
          </a:p>
          <a:p>
            <a:pPr algn="just"/>
            <a:r>
              <a:rPr lang="uk-UA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Розуміння механізмів (</a:t>
            </a:r>
            <a:r>
              <a:rPr lang="en-US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ADME): </a:t>
            </a:r>
            <a:r>
              <a:rPr lang="uk-UA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Розберете процеси всмоктування, розподілу, метаболізму та виведення препаратів (фармакокінетика) та їх сумісної дії на організм (</a:t>
            </a:r>
            <a:r>
              <a:rPr lang="uk-UA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фармакодинаміка</a:t>
            </a:r>
            <a:r>
              <a:rPr lang="uk-UA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).</a:t>
            </a:r>
          </a:p>
          <a:p>
            <a:pPr algn="just"/>
            <a:r>
              <a:rPr lang="uk-UA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Робота з реаліями пацієнта: </a:t>
            </a:r>
            <a:r>
              <a:rPr lang="uk-UA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Опануєте знання про вплив харчових звичок, алкоголю, генетичних особливостей та </a:t>
            </a:r>
            <a:r>
              <a:rPr lang="uk-UA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безрецептурних</a:t>
            </a:r>
            <a:r>
              <a:rPr lang="uk-UA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засобів на процес лікування.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00399402-FC86-454D-AA50-67FC1D33C14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328" y="3429000"/>
            <a:ext cx="6096000" cy="3429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545722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4385" y="230819"/>
            <a:ext cx="4837003" cy="1870973"/>
          </a:xfrm>
        </p:spPr>
        <p:txBody>
          <a:bodyPr>
            <a:noAutofit/>
          </a:bodyPr>
          <a:lstStyle/>
          <a:p>
            <a:r>
              <a:rPr lang="uk-UA" sz="40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Що ви будете вивчати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05490" y="1020932"/>
            <a:ext cx="5672831" cy="5486400"/>
          </a:xfrm>
        </p:spPr>
        <p:txBody>
          <a:bodyPr>
            <a:normAutofit/>
          </a:bodyPr>
          <a:lstStyle/>
          <a:p>
            <a:pPr lvl="0" algn="just"/>
            <a:r>
              <a:rPr lang="uk-UA" sz="2000" dirty="0"/>
              <a:t>Види взаємодії ліків та їх прояви на різних етапах фармакокінетики.</a:t>
            </a:r>
          </a:p>
          <a:p>
            <a:pPr algn="just"/>
            <a:r>
              <a:rPr lang="uk-UA" sz="2000" dirty="0"/>
              <a:t>Механізми взаємодії та їх результати на різних етапах фармакокінетики, формування побічних реакцій на лікарські засоби.</a:t>
            </a:r>
          </a:p>
          <a:p>
            <a:pPr algn="just"/>
            <a:r>
              <a:rPr lang="uk-UA" sz="2000" dirty="0"/>
              <a:t>Заходи, що сприяють підвищенню та зменшенню виникненню побічних реакцій на лікарські засоби при їх взаємодії</a:t>
            </a:r>
          </a:p>
          <a:p>
            <a:pPr algn="just"/>
            <a:r>
              <a:rPr lang="uk-UA" sz="2000" dirty="0"/>
              <a:t>Заходи щодо попередження виникнення та допомоги при розвитку побічних реакцій на лікарські засоби основних </a:t>
            </a:r>
            <a:r>
              <a:rPr lang="uk-UA" sz="2000" dirty="0" err="1"/>
              <a:t>фармакотерапевтичних</a:t>
            </a:r>
            <a:r>
              <a:rPr lang="uk-UA" sz="2000" dirty="0"/>
              <a:t> груп при їх взаємодії на різних етапах фармакокінетики.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0286E6F8-86ED-48B8-87F6-C40EB235D61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3190" y="2352582"/>
            <a:ext cx="4659392" cy="4154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394888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2827" y="337351"/>
            <a:ext cx="4880136" cy="2485748"/>
          </a:xfrm>
        </p:spPr>
        <p:txBody>
          <a:bodyPr>
            <a:noAutofit/>
          </a:bodyPr>
          <a:lstStyle/>
          <a:p>
            <a:r>
              <a:rPr lang="uk-UA" sz="3600" b="1" dirty="0">
                <a:solidFill>
                  <a:srgbClr val="002060"/>
                </a:solidFill>
              </a:rPr>
              <a:t>Що ви зможете </a:t>
            </a:r>
            <a:br>
              <a:rPr lang="uk-UA" sz="3600" b="1" dirty="0">
                <a:solidFill>
                  <a:srgbClr val="002060"/>
                </a:solidFill>
              </a:rPr>
            </a:br>
            <a:r>
              <a:rPr lang="uk-UA" sz="3600" b="1" dirty="0">
                <a:solidFill>
                  <a:srgbClr val="002060"/>
                </a:solidFill>
              </a:rPr>
              <a:t>за умови опанування курсу</a:t>
            </a:r>
            <a:endParaRPr lang="uk-UA" sz="3600" dirty="0">
              <a:solidFill>
                <a:srgbClr val="00206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096000" y="142043"/>
            <a:ext cx="5871099" cy="6560598"/>
          </a:xfrm>
        </p:spPr>
        <p:txBody>
          <a:bodyPr>
            <a:noAutofit/>
          </a:bodyPr>
          <a:lstStyle/>
          <a:p>
            <a:pPr lvl="0" algn="just"/>
            <a:r>
              <a:rPr lang="uk-UA" sz="1700" dirty="0"/>
              <a:t>знати основні </a:t>
            </a:r>
            <a:r>
              <a:rPr lang="uk-UA" sz="1700" dirty="0" err="1"/>
              <a:t>фармакокінетичні</a:t>
            </a:r>
            <a:r>
              <a:rPr lang="uk-UA" sz="1700" dirty="0"/>
              <a:t> параметри ліків, їх динаміку при різній патології, в залежності від віку, в період вагітності та лактації;</a:t>
            </a:r>
          </a:p>
          <a:p>
            <a:pPr lvl="0" algn="just"/>
            <a:r>
              <a:rPr lang="uk-UA" sz="1700" dirty="0"/>
              <a:t>визначати особливості та основні види взаємодії препаратів; методи оцінки клінічної ефективності застосування основних груп лікарських засобів;</a:t>
            </a:r>
          </a:p>
          <a:p>
            <a:pPr lvl="0" algn="just"/>
            <a:r>
              <a:rPr lang="uk-UA" sz="1700" dirty="0"/>
              <a:t>передбачати негативні наслідки взаємодії ліків, способи профілактики і корекції;</a:t>
            </a:r>
          </a:p>
          <a:p>
            <a:pPr lvl="0" algn="just"/>
            <a:r>
              <a:rPr lang="uk-UA" sz="1700" dirty="0"/>
              <a:t>аналізувати результати спостережень фармакокінетики та </a:t>
            </a:r>
            <a:r>
              <a:rPr lang="uk-UA" sz="1700" dirty="0" err="1"/>
              <a:t>фармакодинаміки</a:t>
            </a:r>
            <a:r>
              <a:rPr lang="uk-UA" sz="1700" dirty="0"/>
              <a:t> ліків;</a:t>
            </a:r>
          </a:p>
          <a:p>
            <a:pPr lvl="0" algn="just"/>
            <a:r>
              <a:rPr lang="uk-UA" sz="1700" dirty="0"/>
              <a:t>вибирати необхідний комплекс методів спостереження для оцінки </a:t>
            </a:r>
            <a:r>
              <a:rPr lang="uk-UA" sz="1700" dirty="0" err="1"/>
              <a:t>фармакодинамічних</a:t>
            </a:r>
            <a:r>
              <a:rPr lang="uk-UA" sz="1700" dirty="0"/>
              <a:t> ефектів препаратів і інтерпретувати отримані дані або вибирати методи адекватного контролю за ефективністю та безпекою лікування;</a:t>
            </a:r>
          </a:p>
          <a:p>
            <a:pPr lvl="0" algn="just"/>
            <a:r>
              <a:rPr lang="uk-UA" sz="1700" dirty="0"/>
              <a:t>передбачити ризик розвитку побічної дії ліків;</a:t>
            </a:r>
          </a:p>
          <a:p>
            <a:pPr lvl="0" algn="just"/>
            <a:r>
              <a:rPr lang="uk-UA" sz="1700" dirty="0"/>
              <a:t>проводити адекватний вибір та призначати найбільш ефективні та безпечні комбінації лікарські засоби;</a:t>
            </a:r>
          </a:p>
          <a:p>
            <a:pPr algn="just"/>
            <a:r>
              <a:rPr lang="uk-UA" sz="1700" dirty="0"/>
              <a:t>визначати оптимальний режим дозування, вибирати лікарську форму, кратність та тривалість введення ліків.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F656926F-8EC8-476E-8D3D-86D69212F04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056443" y="2982897"/>
            <a:ext cx="3888420" cy="34534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022844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29426" y="444508"/>
            <a:ext cx="4486656" cy="1141497"/>
          </a:xfrm>
        </p:spPr>
        <p:txBody>
          <a:bodyPr>
            <a:normAutofit fontScale="90000"/>
          </a:bodyPr>
          <a:lstStyle/>
          <a:p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Підсумковий контроль</a:t>
            </a:r>
            <a:endParaRPr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92481" y="2130387"/>
            <a:ext cx="4815840" cy="2857459"/>
          </a:xfrm>
        </p:spPr>
        <p:txBody>
          <a:bodyPr>
            <a:normAutofit/>
          </a:bodyPr>
          <a:lstStyle/>
          <a:p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Лекції</a:t>
            </a:r>
          </a:p>
          <a:p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Практичні / Семінарські</a:t>
            </a:r>
          </a:p>
          <a:p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Самостійна робота</a:t>
            </a:r>
          </a:p>
          <a:p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Індивідуальна самостійна робота</a:t>
            </a:r>
            <a:endParaRPr sz="28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6709911" y="1974193"/>
            <a:ext cx="5082398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uk-UA" sz="28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Залік: </a:t>
            </a:r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на останньому практичному занятті за умов успішного проходження курсу</a:t>
            </a:r>
            <a:r>
              <a:rPr lang="en-US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(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сума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балів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за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всі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види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навчальної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діяльності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- </a:t>
            </a:r>
            <a:r>
              <a:rPr lang="en-US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122-200 </a:t>
            </a:r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балів) і відсутності академічної заборгованості.</a:t>
            </a:r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1043336" y="510644"/>
            <a:ext cx="4486656" cy="1141497"/>
          </a:xfrm>
          <a:prstGeom prst="rect">
            <a:avLst/>
          </a:prstGeom>
          <a:solidFill>
            <a:srgbClr val="FFFFFF"/>
          </a:solidFill>
          <a:ln w="31750" cap="sq">
            <a:solidFill>
              <a:srgbClr val="404040"/>
            </a:solidFill>
            <a:miter lim="800000"/>
          </a:ln>
        </p:spPr>
        <p:txBody>
          <a:bodyPr vert="horz" lIns="182880" tIns="182880" rIns="182880" bIns="182880" rtlCol="0" anchor="ctr" anchorCtr="1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200" kern="1200" cap="all" spc="200" baseline="0">
                <a:solidFill>
                  <a:srgbClr val="262626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uk-UA" sz="3200" b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Форми навчання </a:t>
            </a:r>
            <a:endParaRPr lang="uk-UA"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199393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29426" y="444508"/>
            <a:ext cx="4486656" cy="1141497"/>
          </a:xfrm>
        </p:spPr>
        <p:txBody>
          <a:bodyPr>
            <a:normAutofit fontScale="90000"/>
          </a:bodyPr>
          <a:lstStyle/>
          <a:p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Контактна інформація</a:t>
            </a:r>
            <a:endParaRPr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400148" y="4449639"/>
            <a:ext cx="1939043" cy="839701"/>
          </a:xfrm>
        </p:spPr>
        <p:txBody>
          <a:bodyPr>
            <a:noAutofit/>
          </a:bodyPr>
          <a:lstStyle/>
          <a:p>
            <a:pPr marL="0" indent="0">
              <a:spcBef>
                <a:spcPts val="0"/>
              </a:spcBef>
              <a:buNone/>
            </a:pPr>
            <a:r>
              <a:rPr lang="ru-RU" sz="2000" i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Доцент</a:t>
            </a:r>
          </a:p>
          <a:p>
            <a:pPr marL="0" indent="0">
              <a:spcBef>
                <a:spcPts val="0"/>
              </a:spcBef>
              <a:buNone/>
            </a:pPr>
            <a:r>
              <a:rPr lang="ru-RU" sz="2000" i="1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Жамба</a:t>
            </a:r>
            <a:r>
              <a:rPr lang="ru-RU" sz="2000" i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А.О.</a:t>
            </a:r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974325" y="329490"/>
            <a:ext cx="4486656" cy="1141497"/>
          </a:xfrm>
          <a:prstGeom prst="rect">
            <a:avLst/>
          </a:prstGeom>
          <a:solidFill>
            <a:srgbClr val="FFFFFF"/>
          </a:solidFill>
          <a:ln w="31750" cap="sq">
            <a:solidFill>
              <a:srgbClr val="404040"/>
            </a:solidFill>
            <a:miter lim="800000"/>
          </a:ln>
        </p:spPr>
        <p:txBody>
          <a:bodyPr vert="horz" lIns="182880" tIns="182880" rIns="182880" bIns="182880" rtlCol="0" anchor="ctr" anchorCtr="1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200" kern="1200" cap="all" spc="200" baseline="0">
                <a:solidFill>
                  <a:srgbClr val="262626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РОЗРОБНИКИ КУРСУ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7035305" y="2408390"/>
            <a:ext cx="4505385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400" b="1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Контактна інформація:</a:t>
            </a:r>
            <a:endParaRPr lang="uk-UA" sz="2400" dirty="0">
              <a:solidFill>
                <a:srgbClr val="00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uk-UA" sz="24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Вінниця, вул.Пирогова,56</a:t>
            </a:r>
          </a:p>
          <a:p>
            <a:r>
              <a:rPr lang="uk-UA" sz="24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Кафедра клінічної фармації та клінічної фармакології</a:t>
            </a:r>
          </a:p>
          <a:p>
            <a:endParaRPr lang="uk-UA" sz="2400" dirty="0">
              <a:solidFill>
                <a:srgbClr val="00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US" sz="24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clinpharm@vnmu.edu.ua</a:t>
            </a:r>
            <a:endParaRPr lang="uk-UA" sz="24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32157A4A-75D1-49F5-8ECB-F2A960C61C8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7829" r="8400"/>
          <a:stretch/>
        </p:blipFill>
        <p:spPr>
          <a:xfrm>
            <a:off x="3400148" y="2260689"/>
            <a:ext cx="1596458" cy="1904624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FAB866E7-26F7-4DF1-9F5B-D8F26034EBAB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6399" r="6010"/>
          <a:stretch/>
        </p:blipFill>
        <p:spPr>
          <a:xfrm>
            <a:off x="651310" y="2172355"/>
            <a:ext cx="1745661" cy="1992958"/>
          </a:xfrm>
          <a:prstGeom prst="rect">
            <a:avLst/>
          </a:prstGeom>
        </p:spPr>
      </p:pic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8B8A95CF-509E-4B0C-ABC9-016144334029}"/>
              </a:ext>
            </a:extLst>
          </p:cNvPr>
          <p:cNvSpPr txBox="1">
            <a:spLocks/>
          </p:cNvSpPr>
          <p:nvPr/>
        </p:nvSpPr>
        <p:spPr>
          <a:xfrm>
            <a:off x="546954" y="4529328"/>
            <a:ext cx="2329411" cy="83970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914400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143000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312863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484313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657350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882775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Bef>
                <a:spcPts val="0"/>
              </a:spcBef>
              <a:buFont typeface="Arial" panose="020B0604020202020204" pitchFamily="34" charset="0"/>
              <a:buNone/>
            </a:pPr>
            <a:r>
              <a:rPr lang="ru-RU" sz="2000" i="1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Професор</a:t>
            </a:r>
            <a:r>
              <a:rPr lang="ru-RU" sz="2000" i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000" i="1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Півторак</a:t>
            </a:r>
            <a:r>
              <a:rPr lang="ru-RU" sz="2000" i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К.В.</a:t>
            </a:r>
          </a:p>
        </p:txBody>
      </p:sp>
    </p:spTree>
    <p:extLst>
      <p:ext uri="{BB962C8B-B14F-4D97-AF65-F5344CB8AC3E}">
        <p14:creationId xmlns:p14="http://schemas.microsoft.com/office/powerpoint/2010/main" val="1158045324"/>
      </p:ext>
    </p:extLst>
  </p:cSld>
  <p:clrMapOvr>
    <a:masterClrMapping/>
  </p:clrMapOvr>
</p:sld>
</file>

<file path=ppt/theme/theme1.xml><?xml version="1.0" encoding="utf-8"?>
<a:theme xmlns:a="http://schemas.openxmlformats.org/drawingml/2006/main" name="Parcel">
  <a:themeElements>
    <a:clrScheme name="Parcel">
      <a:dk1>
        <a:srgbClr val="000000"/>
      </a:dk1>
      <a:lt1>
        <a:srgbClr val="FFFFFF"/>
      </a:lt1>
      <a:dk2>
        <a:srgbClr val="4A5356"/>
      </a:dk2>
      <a:lt2>
        <a:srgbClr val="E8E3CE"/>
      </a:lt2>
      <a:accent1>
        <a:srgbClr val="F6A21D"/>
      </a:accent1>
      <a:accent2>
        <a:srgbClr val="9BAFB5"/>
      </a:accent2>
      <a:accent3>
        <a:srgbClr val="C96731"/>
      </a:accent3>
      <a:accent4>
        <a:srgbClr val="9CA383"/>
      </a:accent4>
      <a:accent5>
        <a:srgbClr val="87795D"/>
      </a:accent5>
      <a:accent6>
        <a:srgbClr val="A0988C"/>
      </a:accent6>
      <a:hlink>
        <a:srgbClr val="00B0F0"/>
      </a:hlink>
      <a:folHlink>
        <a:srgbClr val="738F97"/>
      </a:folHlink>
    </a:clrScheme>
    <a:fontScheme name="Parcel">
      <a:maj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Parcel">
      <a: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107000"/>
                <a:lumMod val="103000"/>
              </a:schemeClr>
            </a:gs>
            <a:gs pos="100000">
              <a:schemeClr val="phClr">
                <a:tint val="82000"/>
                <a:satMod val="109000"/>
                <a:lumMod val="103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7000"/>
                <a:satMod val="100000"/>
                <a:lumMod val="102000"/>
              </a:schemeClr>
            </a:gs>
            <a:gs pos="50000">
              <a:schemeClr val="phClr">
                <a:shade val="100000"/>
                <a:satMod val="103000"/>
                <a:lumMod val="100000"/>
              </a:schemeClr>
            </a:gs>
            <a:gs pos="100000">
              <a:schemeClr val="phClr">
                <a:shade val="93000"/>
                <a:satMod val="11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5880" dist="1524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prstMaterial="dkEdge">
            <a:bevelT w="0" h="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7000"/>
                <a:shade val="100000"/>
                <a:satMod val="185000"/>
                <a:lumMod val="120000"/>
              </a:schemeClr>
            </a:gs>
            <a:gs pos="100000">
              <a:schemeClr val="phClr">
                <a:tint val="96000"/>
                <a:shade val="95000"/>
                <a:satMod val="215000"/>
                <a:lumMod val="80000"/>
              </a:schemeClr>
            </a:gs>
          </a:gsLst>
          <a:path path="circle">
            <a:fillToRect l="50000" t="55000" r="125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arcel" id="{8BEC4385-4EB9-4D53-BFB5-0EA123736B6D}" vid="{71C241A9-A460-4AD1-916F-25308628A5BC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Посылка</Template>
  <TotalTime>199</TotalTime>
  <Words>516</Words>
  <Application>Microsoft Office PowerPoint</Application>
  <PresentationFormat>Широкий екран</PresentationFormat>
  <Paragraphs>54</Paragraphs>
  <Slides>7</Slides>
  <Notes>0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7</vt:i4>
      </vt:variant>
    </vt:vector>
  </HeadingPairs>
  <TitlesOfParts>
    <vt:vector size="13" baseType="lpstr">
      <vt:lpstr>Arial</vt:lpstr>
      <vt:lpstr>Calibri</vt:lpstr>
      <vt:lpstr>Corbel</vt:lpstr>
      <vt:lpstr>Gill Sans MT</vt:lpstr>
      <vt:lpstr>Times New Roman</vt:lpstr>
      <vt:lpstr>Parcel</vt:lpstr>
      <vt:lpstr>ВК 4.4. ВЗАЄМОДІЯ ЛІКІВ НА ЕТАПАХ ФАРМАКОКІНЕТИКИ</vt:lpstr>
      <vt:lpstr>Паспорт ОСВІТНЬОГО КОМПОНЕнТА   ВК 4.4 «ВЗАЄМОДІЯ ЛІКІВ НА ЕТАПАХ ФАРМАКОКІНЕТИКИ» </vt:lpstr>
      <vt:lpstr>Чому варто обрати цей курс</vt:lpstr>
      <vt:lpstr>Що ви будете вивчати</vt:lpstr>
      <vt:lpstr>Що ви зможете  за умови опанування курсу</vt:lpstr>
      <vt:lpstr>Підсумковий контроль</vt:lpstr>
      <vt:lpstr>Контактна інформація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Дорошкевич Інна Олександрівна</cp:lastModifiedBy>
  <cp:revision>50</cp:revision>
  <dcterms:created xsi:type="dcterms:W3CDTF">2026-04-08T10:22:59Z</dcterms:created>
  <dcterms:modified xsi:type="dcterms:W3CDTF">2026-06-27T19:07:57Z</dcterms:modified>
</cp:coreProperties>
</file>